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94" r:id="rId2"/>
    <p:sldId id="344" r:id="rId3"/>
    <p:sldId id="347" r:id="rId4"/>
    <p:sldId id="351" r:id="rId5"/>
    <p:sldId id="427" r:id="rId6"/>
    <p:sldId id="358" r:id="rId7"/>
    <p:sldId id="359" r:id="rId8"/>
    <p:sldId id="352" r:id="rId9"/>
    <p:sldId id="378" r:id="rId10"/>
    <p:sldId id="353" r:id="rId11"/>
    <p:sldId id="354" r:id="rId12"/>
    <p:sldId id="355" r:id="rId13"/>
    <p:sldId id="356" r:id="rId14"/>
    <p:sldId id="357" r:id="rId15"/>
    <p:sldId id="430" r:id="rId16"/>
    <p:sldId id="360" r:id="rId17"/>
    <p:sldId id="361" r:id="rId18"/>
    <p:sldId id="362" r:id="rId19"/>
    <p:sldId id="363" r:id="rId20"/>
    <p:sldId id="364" r:id="rId21"/>
    <p:sldId id="365" r:id="rId22"/>
    <p:sldId id="367" r:id="rId23"/>
    <p:sldId id="366" r:id="rId24"/>
    <p:sldId id="428" r:id="rId25"/>
    <p:sldId id="429" r:id="rId26"/>
    <p:sldId id="395" r:id="rId27"/>
    <p:sldId id="402" r:id="rId28"/>
    <p:sldId id="403" r:id="rId29"/>
    <p:sldId id="398" r:id="rId30"/>
    <p:sldId id="399" r:id="rId31"/>
    <p:sldId id="425" r:id="rId32"/>
    <p:sldId id="369" r:id="rId33"/>
    <p:sldId id="379" r:id="rId34"/>
    <p:sldId id="368" r:id="rId35"/>
    <p:sldId id="370" r:id="rId36"/>
    <p:sldId id="373" r:id="rId37"/>
    <p:sldId id="371" r:id="rId38"/>
    <p:sldId id="380" r:id="rId39"/>
    <p:sldId id="372" r:id="rId40"/>
    <p:sldId id="374" r:id="rId41"/>
    <p:sldId id="375" r:id="rId42"/>
    <p:sldId id="376" r:id="rId43"/>
    <p:sldId id="377" r:id="rId44"/>
    <p:sldId id="381" r:id="rId45"/>
    <p:sldId id="382" r:id="rId46"/>
    <p:sldId id="383" r:id="rId47"/>
    <p:sldId id="384" r:id="rId48"/>
    <p:sldId id="423" r:id="rId49"/>
    <p:sldId id="401" r:id="rId50"/>
    <p:sldId id="348" r:id="rId51"/>
    <p:sldId id="385" r:id="rId52"/>
    <p:sldId id="386" r:id="rId53"/>
    <p:sldId id="387" r:id="rId54"/>
    <p:sldId id="388" r:id="rId55"/>
    <p:sldId id="424" r:id="rId56"/>
    <p:sldId id="389" r:id="rId57"/>
    <p:sldId id="390" r:id="rId58"/>
    <p:sldId id="391" r:id="rId59"/>
    <p:sldId id="392" r:id="rId60"/>
    <p:sldId id="393" r:id="rId61"/>
    <p:sldId id="394" r:id="rId62"/>
    <p:sldId id="404" r:id="rId63"/>
    <p:sldId id="299" r:id="rId64"/>
    <p:sldId id="300" r:id="rId65"/>
    <p:sldId id="301" r:id="rId66"/>
    <p:sldId id="336" r:id="rId67"/>
    <p:sldId id="337" r:id="rId68"/>
    <p:sldId id="421" r:id="rId69"/>
    <p:sldId id="422" r:id="rId70"/>
    <p:sldId id="335" r:id="rId71"/>
    <p:sldId id="338" r:id="rId72"/>
    <p:sldId id="340" r:id="rId73"/>
    <p:sldId id="426" r:id="rId74"/>
    <p:sldId id="287" r:id="rId7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80251" autoAdjust="0"/>
  </p:normalViewPr>
  <p:slideViewPr>
    <p:cSldViewPr snapToGrid="0" snapToObjects="1">
      <p:cViewPr varScale="1">
        <p:scale>
          <a:sx n="138" d="100"/>
          <a:sy n="138" d="100"/>
        </p:scale>
        <p:origin x="672"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t>10/10/2020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t>‹#›</a:t>
            </a:fld>
            <a:endParaRPr lang="en-AU"/>
          </a:p>
        </p:txBody>
      </p:sp>
    </p:spTree>
    <p:extLst>
      <p:ext uri="{BB962C8B-B14F-4D97-AF65-F5344CB8AC3E}">
        <p14:creationId xmlns:p14="http://schemas.microsoft.com/office/powerpoint/2010/main" val="6262838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t>10/10/2020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t>‹#›</a:t>
            </a:fld>
            <a:endParaRPr lang="en-AU"/>
          </a:p>
        </p:txBody>
      </p:sp>
    </p:spTree>
    <p:extLst>
      <p:ext uri="{BB962C8B-B14F-4D97-AF65-F5344CB8AC3E}">
        <p14:creationId xmlns:p14="http://schemas.microsoft.com/office/powerpoint/2010/main" val="21412378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pPr>
                <a:defRPr/>
              </a:pPr>
              <a:t>1</a:t>
            </a:fld>
            <a:endParaRPr lang="en-US"/>
          </a:p>
        </p:txBody>
      </p:sp>
    </p:spTree>
    <p:extLst>
      <p:ext uri="{BB962C8B-B14F-4D97-AF65-F5344CB8AC3E}">
        <p14:creationId xmlns:p14="http://schemas.microsoft.com/office/powerpoint/2010/main" val="208391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10</a:t>
            </a:fld>
            <a:endParaRPr lang="en-AU"/>
          </a:p>
        </p:txBody>
      </p:sp>
    </p:spTree>
    <p:extLst>
      <p:ext uri="{BB962C8B-B14F-4D97-AF65-F5344CB8AC3E}">
        <p14:creationId xmlns:p14="http://schemas.microsoft.com/office/powerpoint/2010/main" val="70584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11</a:t>
            </a:fld>
            <a:endParaRPr lang="en-AU"/>
          </a:p>
        </p:txBody>
      </p:sp>
    </p:spTree>
    <p:extLst>
      <p:ext uri="{BB962C8B-B14F-4D97-AF65-F5344CB8AC3E}">
        <p14:creationId xmlns:p14="http://schemas.microsoft.com/office/powerpoint/2010/main" val="79851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12</a:t>
            </a:fld>
            <a:endParaRPr lang="en-AU"/>
          </a:p>
        </p:txBody>
      </p:sp>
    </p:spTree>
    <p:extLst>
      <p:ext uri="{BB962C8B-B14F-4D97-AF65-F5344CB8AC3E}">
        <p14:creationId xmlns:p14="http://schemas.microsoft.com/office/powerpoint/2010/main" val="192595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13</a:t>
            </a:fld>
            <a:endParaRPr lang="en-AU"/>
          </a:p>
        </p:txBody>
      </p:sp>
    </p:spTree>
    <p:extLst>
      <p:ext uri="{BB962C8B-B14F-4D97-AF65-F5344CB8AC3E}">
        <p14:creationId xmlns:p14="http://schemas.microsoft.com/office/powerpoint/2010/main" val="1658497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14</a:t>
            </a:fld>
            <a:endParaRPr lang="en-AU"/>
          </a:p>
        </p:txBody>
      </p:sp>
    </p:spTree>
    <p:extLst>
      <p:ext uri="{BB962C8B-B14F-4D97-AF65-F5344CB8AC3E}">
        <p14:creationId xmlns:p14="http://schemas.microsoft.com/office/powerpoint/2010/main" val="326023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15</a:t>
            </a:fld>
            <a:endParaRPr lang="en-AU"/>
          </a:p>
        </p:txBody>
      </p:sp>
    </p:spTree>
    <p:extLst>
      <p:ext uri="{BB962C8B-B14F-4D97-AF65-F5344CB8AC3E}">
        <p14:creationId xmlns:p14="http://schemas.microsoft.com/office/powerpoint/2010/main" val="259818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Actually, MLRC always holds for binary distribution. </a:t>
            </a:r>
          </a:p>
        </p:txBody>
      </p:sp>
      <p:sp>
        <p:nvSpPr>
          <p:cNvPr id="4" name="Slide Number Placeholder 3"/>
          <p:cNvSpPr>
            <a:spLocks noGrp="1"/>
          </p:cNvSpPr>
          <p:nvPr>
            <p:ph type="sldNum" sz="quarter" idx="10"/>
          </p:nvPr>
        </p:nvSpPr>
        <p:spPr/>
        <p:txBody>
          <a:bodyPr/>
          <a:lstStyle/>
          <a:p>
            <a:fld id="{70EEB80C-3D5D-4036-876C-B3AB82BF204A}" type="slidenum">
              <a:rPr lang="en-AU" smtClean="0"/>
              <a:pPr/>
              <a:t>16</a:t>
            </a:fld>
            <a:endParaRPr lang="en-AU"/>
          </a:p>
        </p:txBody>
      </p:sp>
    </p:spTree>
    <p:extLst>
      <p:ext uri="{BB962C8B-B14F-4D97-AF65-F5344CB8AC3E}">
        <p14:creationId xmlns:p14="http://schemas.microsoft.com/office/powerpoint/2010/main" val="1546136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17</a:t>
            </a:fld>
            <a:endParaRPr lang="en-AU"/>
          </a:p>
        </p:txBody>
      </p:sp>
    </p:spTree>
    <p:extLst>
      <p:ext uri="{BB962C8B-B14F-4D97-AF65-F5344CB8AC3E}">
        <p14:creationId xmlns:p14="http://schemas.microsoft.com/office/powerpoint/2010/main" val="216208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18</a:t>
            </a:fld>
            <a:endParaRPr lang="en-AU"/>
          </a:p>
        </p:txBody>
      </p:sp>
    </p:spTree>
    <p:extLst>
      <p:ext uri="{BB962C8B-B14F-4D97-AF65-F5344CB8AC3E}">
        <p14:creationId xmlns:p14="http://schemas.microsoft.com/office/powerpoint/2010/main" val="214742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In this unit, we assume both the principal and agents are risk-neutral. Hence, the mean of the output is sufficient (the exact distribution is not crucial unless you wish dive into the issue of moving support, which is not required for this unit). </a:t>
            </a:r>
          </a:p>
        </p:txBody>
      </p:sp>
      <p:sp>
        <p:nvSpPr>
          <p:cNvPr id="4" name="Slide Number Placeholder 3"/>
          <p:cNvSpPr>
            <a:spLocks noGrp="1"/>
          </p:cNvSpPr>
          <p:nvPr>
            <p:ph type="sldNum" sz="quarter" idx="10"/>
          </p:nvPr>
        </p:nvSpPr>
        <p:spPr/>
        <p:txBody>
          <a:bodyPr/>
          <a:lstStyle/>
          <a:p>
            <a:fld id="{70EEB80C-3D5D-4036-876C-B3AB82BF204A}" type="slidenum">
              <a:rPr lang="en-AU" smtClean="0"/>
              <a:pPr/>
              <a:t>19</a:t>
            </a:fld>
            <a:endParaRPr lang="en-AU"/>
          </a:p>
        </p:txBody>
      </p:sp>
    </p:spTree>
    <p:extLst>
      <p:ext uri="{BB962C8B-B14F-4D97-AF65-F5344CB8AC3E}">
        <p14:creationId xmlns:p14="http://schemas.microsoft.com/office/powerpoint/2010/main" val="160582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5967403-36B3-4710-8E08-B77F0A597C5E}" type="slidenum">
              <a:rPr lang="en-AU" smtClean="0"/>
              <a:pPr/>
              <a:t>2</a:t>
            </a:fld>
            <a:endParaRPr lang="en-AU" dirty="0"/>
          </a:p>
        </p:txBody>
      </p:sp>
      <p:sp>
        <p:nvSpPr>
          <p:cNvPr id="48131" name="Rectangle 2"/>
          <p:cNvSpPr>
            <a:spLocks noGrp="1" noRot="1" noChangeAspect="1" noChangeArrowheads="1" noTextEdit="1"/>
          </p:cNvSpPr>
          <p:nvPr>
            <p:ph type="sldImg"/>
          </p:nvPr>
        </p:nvSpPr>
        <p:spPr>
          <a:xfrm>
            <a:off x="92075" y="744538"/>
            <a:ext cx="6615113" cy="3722687"/>
          </a:xfrm>
          <a:ln/>
        </p:spPr>
      </p:sp>
      <p:sp>
        <p:nvSpPr>
          <p:cNvPr id="48132"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3272477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20</a:t>
            </a:fld>
            <a:endParaRPr lang="en-AU"/>
          </a:p>
        </p:txBody>
      </p:sp>
    </p:spTree>
    <p:extLst>
      <p:ext uri="{BB962C8B-B14F-4D97-AF65-F5344CB8AC3E}">
        <p14:creationId xmlns:p14="http://schemas.microsoft.com/office/powerpoint/2010/main" val="14384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21</a:t>
            </a:fld>
            <a:endParaRPr lang="en-AU"/>
          </a:p>
        </p:txBody>
      </p:sp>
    </p:spTree>
    <p:extLst>
      <p:ext uri="{BB962C8B-B14F-4D97-AF65-F5344CB8AC3E}">
        <p14:creationId xmlns:p14="http://schemas.microsoft.com/office/powerpoint/2010/main" val="180570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22</a:t>
            </a:fld>
            <a:endParaRPr lang="en-AU"/>
          </a:p>
        </p:txBody>
      </p:sp>
    </p:spTree>
    <p:extLst>
      <p:ext uri="{BB962C8B-B14F-4D97-AF65-F5344CB8AC3E}">
        <p14:creationId xmlns:p14="http://schemas.microsoft.com/office/powerpoint/2010/main" val="61835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23</a:t>
            </a:fld>
            <a:endParaRPr lang="en-AU"/>
          </a:p>
        </p:txBody>
      </p:sp>
    </p:spTree>
    <p:extLst>
      <p:ext uri="{BB962C8B-B14F-4D97-AF65-F5344CB8AC3E}">
        <p14:creationId xmlns:p14="http://schemas.microsoft.com/office/powerpoint/2010/main" val="411746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24</a:t>
            </a:fld>
            <a:endParaRPr lang="en-AU"/>
          </a:p>
        </p:txBody>
      </p:sp>
    </p:spTree>
    <p:extLst>
      <p:ext uri="{BB962C8B-B14F-4D97-AF65-F5344CB8AC3E}">
        <p14:creationId xmlns:p14="http://schemas.microsoft.com/office/powerpoint/2010/main" val="364222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25</a:t>
            </a:fld>
            <a:endParaRPr lang="en-AU"/>
          </a:p>
        </p:txBody>
      </p:sp>
    </p:spTree>
    <p:extLst>
      <p:ext uri="{BB962C8B-B14F-4D97-AF65-F5344CB8AC3E}">
        <p14:creationId xmlns:p14="http://schemas.microsoft.com/office/powerpoint/2010/main" val="2522472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26</a:t>
            </a:fld>
            <a:endParaRPr lang="en-AU"/>
          </a:p>
        </p:txBody>
      </p:sp>
    </p:spTree>
    <p:extLst>
      <p:ext uri="{BB962C8B-B14F-4D97-AF65-F5344CB8AC3E}">
        <p14:creationId xmlns:p14="http://schemas.microsoft.com/office/powerpoint/2010/main" val="3707110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27</a:t>
            </a:fld>
            <a:endParaRPr lang="en-AU"/>
          </a:p>
        </p:txBody>
      </p:sp>
    </p:spTree>
    <p:extLst>
      <p:ext uri="{BB962C8B-B14F-4D97-AF65-F5344CB8AC3E}">
        <p14:creationId xmlns:p14="http://schemas.microsoft.com/office/powerpoint/2010/main" val="2916206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28</a:t>
            </a:fld>
            <a:endParaRPr lang="en-AU"/>
          </a:p>
        </p:txBody>
      </p:sp>
    </p:spTree>
    <p:extLst>
      <p:ext uri="{BB962C8B-B14F-4D97-AF65-F5344CB8AC3E}">
        <p14:creationId xmlns:p14="http://schemas.microsoft.com/office/powerpoint/2010/main" val="2056458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29</a:t>
            </a:fld>
            <a:endParaRPr lang="en-AU"/>
          </a:p>
        </p:txBody>
      </p:sp>
    </p:spTree>
    <p:extLst>
      <p:ext uri="{BB962C8B-B14F-4D97-AF65-F5344CB8AC3E}">
        <p14:creationId xmlns:p14="http://schemas.microsoft.com/office/powerpoint/2010/main" val="358444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Conceptual</a:t>
            </a:r>
          </a:p>
        </p:txBody>
      </p:sp>
      <p:sp>
        <p:nvSpPr>
          <p:cNvPr id="4" name="Slide Number Placeholder 3"/>
          <p:cNvSpPr>
            <a:spLocks noGrp="1"/>
          </p:cNvSpPr>
          <p:nvPr>
            <p:ph type="sldNum" sz="quarter" idx="10"/>
          </p:nvPr>
        </p:nvSpPr>
        <p:spPr/>
        <p:txBody>
          <a:bodyPr/>
          <a:lstStyle/>
          <a:p>
            <a:fld id="{70EEB80C-3D5D-4036-876C-B3AB82BF204A}" type="slidenum">
              <a:rPr lang="en-AU" smtClean="0"/>
              <a:pPr/>
              <a:t>3</a:t>
            </a:fld>
            <a:endParaRPr lang="en-AU"/>
          </a:p>
        </p:txBody>
      </p:sp>
    </p:spTree>
    <p:extLst>
      <p:ext uri="{BB962C8B-B14F-4D97-AF65-F5344CB8AC3E}">
        <p14:creationId xmlns:p14="http://schemas.microsoft.com/office/powerpoint/2010/main" val="1080001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It is useful to review the concept of transformed random variables in BUSS1020 or QBUS5001. </a:t>
            </a:r>
          </a:p>
          <a:p>
            <a:endParaRPr lang="en-AU" dirty="0"/>
          </a:p>
          <a:p>
            <a:r>
              <a:rPr lang="en-AU" dirty="0"/>
              <a:t>E(</a:t>
            </a:r>
            <a:r>
              <a:rPr lang="en-AU" dirty="0" err="1"/>
              <a:t>f+bx</a:t>
            </a:r>
            <a:r>
              <a:rPr lang="en-AU" dirty="0"/>
              <a:t>)=</a:t>
            </a:r>
            <a:r>
              <a:rPr lang="en-AU" dirty="0" err="1"/>
              <a:t>f+bE</a:t>
            </a:r>
            <a:r>
              <a:rPr lang="en-AU" dirty="0"/>
              <a:t>(x), where f and b are constants and x is a random variable with mean E(x). </a:t>
            </a:r>
          </a:p>
        </p:txBody>
      </p:sp>
      <p:sp>
        <p:nvSpPr>
          <p:cNvPr id="4" name="Slide Number Placeholder 3"/>
          <p:cNvSpPr>
            <a:spLocks noGrp="1"/>
          </p:cNvSpPr>
          <p:nvPr>
            <p:ph type="sldNum" sz="quarter" idx="10"/>
          </p:nvPr>
        </p:nvSpPr>
        <p:spPr/>
        <p:txBody>
          <a:bodyPr/>
          <a:lstStyle/>
          <a:p>
            <a:fld id="{70EEB80C-3D5D-4036-876C-B3AB82BF204A}" type="slidenum">
              <a:rPr lang="en-AU" smtClean="0"/>
              <a:pPr/>
              <a:t>30</a:t>
            </a:fld>
            <a:endParaRPr lang="en-AU"/>
          </a:p>
        </p:txBody>
      </p:sp>
    </p:spTree>
    <p:extLst>
      <p:ext uri="{BB962C8B-B14F-4D97-AF65-F5344CB8AC3E}">
        <p14:creationId xmlns:p14="http://schemas.microsoft.com/office/powerpoint/2010/main" val="279437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31</a:t>
            </a:fld>
            <a:endParaRPr lang="en-AU"/>
          </a:p>
        </p:txBody>
      </p:sp>
    </p:spTree>
    <p:extLst>
      <p:ext uri="{BB962C8B-B14F-4D97-AF65-F5344CB8AC3E}">
        <p14:creationId xmlns:p14="http://schemas.microsoft.com/office/powerpoint/2010/main" val="16172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32</a:t>
            </a:fld>
            <a:endParaRPr lang="en-AU"/>
          </a:p>
        </p:txBody>
      </p:sp>
    </p:spTree>
    <p:extLst>
      <p:ext uri="{BB962C8B-B14F-4D97-AF65-F5344CB8AC3E}">
        <p14:creationId xmlns:p14="http://schemas.microsoft.com/office/powerpoint/2010/main" val="1284235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33</a:t>
            </a:fld>
            <a:endParaRPr lang="en-AU"/>
          </a:p>
        </p:txBody>
      </p:sp>
    </p:spTree>
    <p:extLst>
      <p:ext uri="{BB962C8B-B14F-4D97-AF65-F5344CB8AC3E}">
        <p14:creationId xmlns:p14="http://schemas.microsoft.com/office/powerpoint/2010/main" val="3058522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34</a:t>
            </a:fld>
            <a:endParaRPr lang="en-AU"/>
          </a:p>
        </p:txBody>
      </p:sp>
    </p:spTree>
    <p:extLst>
      <p:ext uri="{BB962C8B-B14F-4D97-AF65-F5344CB8AC3E}">
        <p14:creationId xmlns:p14="http://schemas.microsoft.com/office/powerpoint/2010/main" val="611866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35</a:t>
            </a:fld>
            <a:endParaRPr lang="en-AU"/>
          </a:p>
        </p:txBody>
      </p:sp>
    </p:spTree>
    <p:extLst>
      <p:ext uri="{BB962C8B-B14F-4D97-AF65-F5344CB8AC3E}">
        <p14:creationId xmlns:p14="http://schemas.microsoft.com/office/powerpoint/2010/main" val="2203873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36</a:t>
            </a:fld>
            <a:endParaRPr lang="en-AU"/>
          </a:p>
        </p:txBody>
      </p:sp>
    </p:spTree>
    <p:extLst>
      <p:ext uri="{BB962C8B-B14F-4D97-AF65-F5344CB8AC3E}">
        <p14:creationId xmlns:p14="http://schemas.microsoft.com/office/powerpoint/2010/main" val="3597391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37</a:t>
            </a:fld>
            <a:endParaRPr lang="en-AU"/>
          </a:p>
        </p:txBody>
      </p:sp>
    </p:spTree>
    <p:extLst>
      <p:ext uri="{BB962C8B-B14F-4D97-AF65-F5344CB8AC3E}">
        <p14:creationId xmlns:p14="http://schemas.microsoft.com/office/powerpoint/2010/main" val="2795417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38</a:t>
            </a:fld>
            <a:endParaRPr lang="en-AU"/>
          </a:p>
        </p:txBody>
      </p:sp>
    </p:spTree>
    <p:extLst>
      <p:ext uri="{BB962C8B-B14F-4D97-AF65-F5344CB8AC3E}">
        <p14:creationId xmlns:p14="http://schemas.microsoft.com/office/powerpoint/2010/main" val="1907674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39</a:t>
            </a:fld>
            <a:endParaRPr lang="en-AU"/>
          </a:p>
        </p:txBody>
      </p:sp>
    </p:spTree>
    <p:extLst>
      <p:ext uri="{BB962C8B-B14F-4D97-AF65-F5344CB8AC3E}">
        <p14:creationId xmlns:p14="http://schemas.microsoft.com/office/powerpoint/2010/main" val="39300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a:t>
            </a:fld>
            <a:endParaRPr lang="en-AU"/>
          </a:p>
        </p:txBody>
      </p:sp>
    </p:spTree>
    <p:extLst>
      <p:ext uri="{BB962C8B-B14F-4D97-AF65-F5344CB8AC3E}">
        <p14:creationId xmlns:p14="http://schemas.microsoft.com/office/powerpoint/2010/main" val="3969434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40</a:t>
            </a:fld>
            <a:endParaRPr lang="en-AU"/>
          </a:p>
        </p:txBody>
      </p:sp>
    </p:spTree>
    <p:extLst>
      <p:ext uri="{BB962C8B-B14F-4D97-AF65-F5344CB8AC3E}">
        <p14:creationId xmlns:p14="http://schemas.microsoft.com/office/powerpoint/2010/main" val="1966808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41</a:t>
            </a:fld>
            <a:endParaRPr lang="en-AU"/>
          </a:p>
        </p:txBody>
      </p:sp>
    </p:spTree>
    <p:extLst>
      <p:ext uri="{BB962C8B-B14F-4D97-AF65-F5344CB8AC3E}">
        <p14:creationId xmlns:p14="http://schemas.microsoft.com/office/powerpoint/2010/main" val="2040090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42</a:t>
            </a:fld>
            <a:endParaRPr lang="en-AU"/>
          </a:p>
        </p:txBody>
      </p:sp>
    </p:spTree>
    <p:extLst>
      <p:ext uri="{BB962C8B-B14F-4D97-AF65-F5344CB8AC3E}">
        <p14:creationId xmlns:p14="http://schemas.microsoft.com/office/powerpoint/2010/main" val="2843254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43</a:t>
            </a:fld>
            <a:endParaRPr lang="en-AU"/>
          </a:p>
        </p:txBody>
      </p:sp>
    </p:spTree>
    <p:extLst>
      <p:ext uri="{BB962C8B-B14F-4D97-AF65-F5344CB8AC3E}">
        <p14:creationId xmlns:p14="http://schemas.microsoft.com/office/powerpoint/2010/main" val="2516287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9695A-9721-4603-898E-CE78A640A2CC}" type="slidenum">
              <a:rPr lang="en-AU"/>
              <a:pPr/>
              <a:t>44</a:t>
            </a:fld>
            <a:endParaRPr lang="en-AU"/>
          </a:p>
        </p:txBody>
      </p:sp>
      <p:sp>
        <p:nvSpPr>
          <p:cNvPr id="125954" name="Rectangle 2"/>
          <p:cNvSpPr>
            <a:spLocks noGrp="1" noRot="1" noChangeAspect="1" noChangeArrowheads="1" noTextEdit="1"/>
          </p:cNvSpPr>
          <p:nvPr>
            <p:ph type="sldImg"/>
          </p:nvPr>
        </p:nvSpPr>
        <p:spPr>
          <a:xfrm>
            <a:off x="92075" y="744538"/>
            <a:ext cx="6615113" cy="3721100"/>
          </a:xfrm>
          <a:ln/>
        </p:spPr>
      </p:sp>
      <p:sp>
        <p:nvSpPr>
          <p:cNvPr id="125955" name="Rectangle 3"/>
          <p:cNvSpPr>
            <a:spLocks noGrp="1" noChangeArrowheads="1"/>
          </p:cNvSpPr>
          <p:nvPr>
            <p:ph type="body" idx="1"/>
          </p:nvPr>
        </p:nvSpPr>
        <p:spPr>
          <a:xfrm>
            <a:off x="681038" y="4716463"/>
            <a:ext cx="5435600" cy="4465637"/>
          </a:xfrm>
        </p:spPr>
        <p:txBody>
          <a:bodyPr/>
          <a:lstStyle/>
          <a:p>
            <a:endParaRPr lang="en-US"/>
          </a:p>
        </p:txBody>
      </p:sp>
    </p:spTree>
    <p:extLst>
      <p:ext uri="{BB962C8B-B14F-4D97-AF65-F5344CB8AC3E}">
        <p14:creationId xmlns:p14="http://schemas.microsoft.com/office/powerpoint/2010/main" val="1453611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44F56F6-AA59-452E-8EC7-22F41BA85E38}" type="slidenum">
              <a:rPr lang="en-AU" smtClean="0"/>
              <a:pPr/>
              <a:t>45</a:t>
            </a:fld>
            <a:endParaRPr lang="en-AU"/>
          </a:p>
        </p:txBody>
      </p:sp>
      <p:sp>
        <p:nvSpPr>
          <p:cNvPr id="72707" name="Rectangle 2"/>
          <p:cNvSpPr>
            <a:spLocks noGrp="1" noRot="1" noChangeAspect="1" noChangeArrowheads="1" noTextEdit="1"/>
          </p:cNvSpPr>
          <p:nvPr>
            <p:ph type="sldImg"/>
          </p:nvPr>
        </p:nvSpPr>
        <p:spPr>
          <a:xfrm>
            <a:off x="92075" y="744538"/>
            <a:ext cx="6615113" cy="3722687"/>
          </a:xfrm>
          <a:ln/>
        </p:spPr>
      </p:sp>
      <p:sp>
        <p:nvSpPr>
          <p:cNvPr id="72708"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1944318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46</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1029624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4CF581-FBEF-4952-8CE6-EC6A842E0DC5}" type="slidenum">
              <a:rPr lang="en-AU"/>
              <a:pPr/>
              <a:t>47</a:t>
            </a:fld>
            <a:endParaRPr lang="en-AU"/>
          </a:p>
        </p:txBody>
      </p:sp>
      <p:sp>
        <p:nvSpPr>
          <p:cNvPr id="160770" name="Rectangle 2"/>
          <p:cNvSpPr>
            <a:spLocks noGrp="1" noRot="1" noChangeAspect="1" noChangeArrowheads="1" noTextEdit="1"/>
          </p:cNvSpPr>
          <p:nvPr>
            <p:ph type="sldImg"/>
          </p:nvPr>
        </p:nvSpPr>
        <p:spPr>
          <a:xfrm>
            <a:off x="92075" y="744538"/>
            <a:ext cx="6615113" cy="3721100"/>
          </a:xfrm>
          <a:ln/>
        </p:spPr>
      </p:sp>
      <p:sp>
        <p:nvSpPr>
          <p:cNvPr id="160771" name="Rectangle 3"/>
          <p:cNvSpPr>
            <a:spLocks noGrp="1" noChangeArrowheads="1"/>
          </p:cNvSpPr>
          <p:nvPr>
            <p:ph type="body" idx="1"/>
          </p:nvPr>
        </p:nvSpPr>
        <p:spPr>
          <a:xfrm>
            <a:off x="681038" y="4716463"/>
            <a:ext cx="5435600" cy="4465637"/>
          </a:xfrm>
        </p:spPr>
        <p:txBody>
          <a:bodyPr/>
          <a:lstStyle/>
          <a:p>
            <a:r>
              <a:rPr lang="en-US" dirty="0"/>
              <a:t>More common grounds between buyers and contractors when using the middle two contracts. </a:t>
            </a:r>
          </a:p>
          <a:p>
            <a:endParaRPr lang="en-US" dirty="0"/>
          </a:p>
        </p:txBody>
      </p:sp>
    </p:spTree>
    <p:extLst>
      <p:ext uri="{BB962C8B-B14F-4D97-AF65-F5344CB8AC3E}">
        <p14:creationId xmlns:p14="http://schemas.microsoft.com/office/powerpoint/2010/main" val="631484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48</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1811522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49</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41379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5</a:t>
            </a:fld>
            <a:endParaRPr lang="en-AU"/>
          </a:p>
        </p:txBody>
      </p:sp>
    </p:spTree>
    <p:extLst>
      <p:ext uri="{BB962C8B-B14F-4D97-AF65-F5344CB8AC3E}">
        <p14:creationId xmlns:p14="http://schemas.microsoft.com/office/powerpoint/2010/main" val="1522860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50</a:t>
            </a:fld>
            <a:endParaRPr lang="en-AU"/>
          </a:p>
        </p:txBody>
      </p:sp>
    </p:spTree>
    <p:extLst>
      <p:ext uri="{BB962C8B-B14F-4D97-AF65-F5344CB8AC3E}">
        <p14:creationId xmlns:p14="http://schemas.microsoft.com/office/powerpoint/2010/main" val="1620160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51</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2813833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52</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r>
              <a:rPr lang="en-US" dirty="0"/>
              <a:t>LHS is for multiplicative model and RHS is for additive model. </a:t>
            </a:r>
          </a:p>
        </p:txBody>
      </p:sp>
    </p:spTree>
    <p:extLst>
      <p:ext uri="{BB962C8B-B14F-4D97-AF65-F5344CB8AC3E}">
        <p14:creationId xmlns:p14="http://schemas.microsoft.com/office/powerpoint/2010/main" val="3440087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53</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2074591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54</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r>
              <a:rPr lang="en-AU" dirty="0"/>
              <a:t>Further reading: </a:t>
            </a:r>
          </a:p>
          <a:p>
            <a:pPr eaLnBrk="1" hangingPunct="1"/>
            <a:r>
              <a:rPr lang="en-AU" dirty="0"/>
              <a:t>Li Z, and Shao L (2015) ‘Time-based procurement’, International Journal of Production Economics, 169, 350-361.</a:t>
            </a:r>
            <a:endParaRPr lang="en-US" dirty="0"/>
          </a:p>
        </p:txBody>
      </p:sp>
    </p:spTree>
    <p:extLst>
      <p:ext uri="{BB962C8B-B14F-4D97-AF65-F5344CB8AC3E}">
        <p14:creationId xmlns:p14="http://schemas.microsoft.com/office/powerpoint/2010/main" val="1203843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55</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2105974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596B511-76F5-4789-B95B-C76F9FAD4AD5}" type="slidenum">
              <a:rPr lang="en-AU" smtClean="0"/>
              <a:pPr/>
              <a:t>56</a:t>
            </a:fld>
            <a:endParaRPr lang="en-AU"/>
          </a:p>
        </p:txBody>
      </p:sp>
      <p:sp>
        <p:nvSpPr>
          <p:cNvPr id="73731" name="Rectangle 2"/>
          <p:cNvSpPr>
            <a:spLocks noGrp="1" noRot="1" noChangeAspect="1" noChangeArrowheads="1" noTextEdit="1"/>
          </p:cNvSpPr>
          <p:nvPr>
            <p:ph type="sldImg"/>
          </p:nvPr>
        </p:nvSpPr>
        <p:spPr>
          <a:xfrm>
            <a:off x="92075" y="744538"/>
            <a:ext cx="6615113" cy="3722687"/>
          </a:xfrm>
          <a:ln/>
        </p:spPr>
      </p:sp>
      <p:sp>
        <p:nvSpPr>
          <p:cNvPr id="73732" name="Rectangle 3"/>
          <p:cNvSpPr>
            <a:spLocks noGrp="1" noChangeArrowheads="1"/>
          </p:cNvSpPr>
          <p:nvPr>
            <p:ph type="body" idx="1"/>
          </p:nvPr>
        </p:nvSpPr>
        <p:spPr>
          <a:xfrm>
            <a:off x="681038" y="4716463"/>
            <a:ext cx="5435600" cy="4465637"/>
          </a:xfrm>
          <a:noFill/>
          <a:ln/>
        </p:spPr>
        <p:txBody>
          <a:bodyPr/>
          <a:lstStyle/>
          <a:p>
            <a:pPr eaLnBrk="1" hangingPunct="1"/>
            <a:r>
              <a:rPr lang="en-US" dirty="0"/>
              <a:t>By rotating the Y and X axis, the payment function matches with that of the time-based model. Thus, time-based models are mathematically equivalent to cost-based models if we can perform variable transformation appropriately.   </a:t>
            </a:r>
          </a:p>
        </p:txBody>
      </p:sp>
    </p:spTree>
    <p:extLst>
      <p:ext uri="{BB962C8B-B14F-4D97-AF65-F5344CB8AC3E}">
        <p14:creationId xmlns:p14="http://schemas.microsoft.com/office/powerpoint/2010/main" val="450157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57</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r>
              <a:rPr lang="en-US" dirty="0"/>
              <a:t>Sydney</a:t>
            </a:r>
            <a:r>
              <a:rPr lang="en-US" baseline="0" dirty="0"/>
              <a:t> fish market auction clock.</a:t>
            </a:r>
            <a:endParaRPr lang="en-US" dirty="0"/>
          </a:p>
        </p:txBody>
      </p:sp>
    </p:spTree>
    <p:extLst>
      <p:ext uri="{BB962C8B-B14F-4D97-AF65-F5344CB8AC3E}">
        <p14:creationId xmlns:p14="http://schemas.microsoft.com/office/powerpoint/2010/main" val="665277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58</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r>
              <a:rPr lang="en-US" dirty="0"/>
              <a:t>Reverse auction where a buyer asks suppliers to bid;</a:t>
            </a:r>
            <a:r>
              <a:rPr lang="en-US" baseline="0" dirty="0"/>
              <a:t> auction where many buyers bid for the good.</a:t>
            </a:r>
            <a:endParaRPr lang="en-US" dirty="0"/>
          </a:p>
        </p:txBody>
      </p:sp>
    </p:spTree>
    <p:extLst>
      <p:ext uri="{BB962C8B-B14F-4D97-AF65-F5344CB8AC3E}">
        <p14:creationId xmlns:p14="http://schemas.microsoft.com/office/powerpoint/2010/main" val="1211185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59</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47689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If the output is x, the agent earns w(x) and the principal keeps x-w(x). </a:t>
            </a:r>
          </a:p>
        </p:txBody>
      </p:sp>
      <p:sp>
        <p:nvSpPr>
          <p:cNvPr id="4" name="Slide Number Placeholder 3"/>
          <p:cNvSpPr>
            <a:spLocks noGrp="1"/>
          </p:cNvSpPr>
          <p:nvPr>
            <p:ph type="sldNum" sz="quarter" idx="10"/>
          </p:nvPr>
        </p:nvSpPr>
        <p:spPr/>
        <p:txBody>
          <a:bodyPr/>
          <a:lstStyle/>
          <a:p>
            <a:fld id="{70EEB80C-3D5D-4036-876C-B3AB82BF204A}" type="slidenum">
              <a:rPr lang="en-AU" smtClean="0"/>
              <a:pPr/>
              <a:t>6</a:t>
            </a:fld>
            <a:endParaRPr lang="en-AU"/>
          </a:p>
        </p:txBody>
      </p:sp>
    </p:spTree>
    <p:extLst>
      <p:ext uri="{BB962C8B-B14F-4D97-AF65-F5344CB8AC3E}">
        <p14:creationId xmlns:p14="http://schemas.microsoft.com/office/powerpoint/2010/main" val="18772129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60</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1418869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61</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1778364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CCA6EB2-2BDD-44C4-9E04-1755E273B5CE}" type="slidenum">
              <a:rPr lang="en-AU" smtClean="0"/>
              <a:pPr/>
              <a:t>62</a:t>
            </a:fld>
            <a:endParaRPr lang="en-AU"/>
          </a:p>
        </p:txBody>
      </p:sp>
      <p:sp>
        <p:nvSpPr>
          <p:cNvPr id="75779" name="Rectangle 2"/>
          <p:cNvSpPr>
            <a:spLocks noGrp="1" noRot="1" noChangeAspect="1" noChangeArrowheads="1" noTextEdit="1"/>
          </p:cNvSpPr>
          <p:nvPr>
            <p:ph type="sldImg"/>
          </p:nvPr>
        </p:nvSpPr>
        <p:spPr>
          <a:xfrm>
            <a:off x="92075" y="744538"/>
            <a:ext cx="6615113" cy="3722687"/>
          </a:xfrm>
          <a:ln/>
        </p:spPr>
      </p:sp>
      <p:sp>
        <p:nvSpPr>
          <p:cNvPr id="75780" name="Rectangle 3"/>
          <p:cNvSpPr>
            <a:spLocks noGrp="1" noChangeArrowheads="1"/>
          </p:cNvSpPr>
          <p:nvPr>
            <p:ph type="body" idx="1"/>
          </p:nvPr>
        </p:nvSpPr>
        <p:spPr>
          <a:xfrm>
            <a:off x="681038" y="4716463"/>
            <a:ext cx="5435600" cy="4465637"/>
          </a:xfrm>
          <a:noFill/>
          <a:ln/>
        </p:spPr>
        <p:txBody>
          <a:bodyPr/>
          <a:lstStyle/>
          <a:p>
            <a:pPr eaLnBrk="1" hangingPunct="1"/>
            <a:endParaRPr lang="en-US" dirty="0"/>
          </a:p>
        </p:txBody>
      </p:sp>
    </p:spTree>
    <p:extLst>
      <p:ext uri="{BB962C8B-B14F-4D97-AF65-F5344CB8AC3E}">
        <p14:creationId xmlns:p14="http://schemas.microsoft.com/office/powerpoint/2010/main" val="2419291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AE69DEFF-F139-400B-A15E-47C0B70309B2}" type="slidenum">
              <a:rPr lang="en-AU" smtClean="0"/>
              <a:pPr/>
              <a:t>63</a:t>
            </a:fld>
            <a:endParaRPr lang="en-AU"/>
          </a:p>
        </p:txBody>
      </p:sp>
      <p:sp>
        <p:nvSpPr>
          <p:cNvPr id="70659" name="Rectangle 2"/>
          <p:cNvSpPr>
            <a:spLocks noGrp="1" noRot="1" noChangeAspect="1" noChangeArrowheads="1" noTextEdit="1"/>
          </p:cNvSpPr>
          <p:nvPr>
            <p:ph type="sldImg"/>
          </p:nvPr>
        </p:nvSpPr>
        <p:spPr>
          <a:xfrm>
            <a:off x="92075" y="744538"/>
            <a:ext cx="6615113" cy="3722687"/>
          </a:xfrm>
          <a:ln/>
        </p:spPr>
      </p:sp>
      <p:sp>
        <p:nvSpPr>
          <p:cNvPr id="70660"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3201942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2C1B472F-018F-4D37-B1A9-DBCF9F821181}" type="slidenum">
              <a:rPr lang="en-AU" smtClean="0"/>
              <a:pPr/>
              <a:t>64</a:t>
            </a:fld>
            <a:endParaRPr lang="en-AU"/>
          </a:p>
        </p:txBody>
      </p:sp>
      <p:sp>
        <p:nvSpPr>
          <p:cNvPr id="71683" name="Rectangle 2"/>
          <p:cNvSpPr>
            <a:spLocks noGrp="1" noRot="1" noChangeAspect="1" noChangeArrowheads="1" noTextEdit="1"/>
          </p:cNvSpPr>
          <p:nvPr>
            <p:ph type="sldImg"/>
          </p:nvPr>
        </p:nvSpPr>
        <p:spPr>
          <a:xfrm>
            <a:off x="92075" y="744538"/>
            <a:ext cx="6615113" cy="3722687"/>
          </a:xfrm>
          <a:ln/>
        </p:spPr>
      </p:sp>
      <p:sp>
        <p:nvSpPr>
          <p:cNvPr id="71684" name="Rectangle 3"/>
          <p:cNvSpPr>
            <a:spLocks noGrp="1" noChangeArrowheads="1"/>
          </p:cNvSpPr>
          <p:nvPr>
            <p:ph type="body" idx="1"/>
          </p:nvPr>
        </p:nvSpPr>
        <p:spPr>
          <a:xfrm>
            <a:off x="681038" y="4716463"/>
            <a:ext cx="5435600" cy="4465637"/>
          </a:xfrm>
          <a:noFill/>
          <a:ln/>
        </p:spPr>
        <p:txBody>
          <a:bodyPr/>
          <a:lstStyle/>
          <a:p>
            <a:pPr eaLnBrk="1" hangingPunct="1"/>
            <a:endParaRPr lang="en-US"/>
          </a:p>
        </p:txBody>
      </p:sp>
    </p:spTree>
    <p:extLst>
      <p:ext uri="{BB962C8B-B14F-4D97-AF65-F5344CB8AC3E}">
        <p14:creationId xmlns:p14="http://schemas.microsoft.com/office/powerpoint/2010/main" val="1621950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9695A-9721-4603-898E-CE78A640A2CC}" type="slidenum">
              <a:rPr lang="en-AU"/>
              <a:pPr/>
              <a:t>65</a:t>
            </a:fld>
            <a:endParaRPr lang="en-AU"/>
          </a:p>
        </p:txBody>
      </p:sp>
      <p:sp>
        <p:nvSpPr>
          <p:cNvPr id="125954" name="Rectangle 2"/>
          <p:cNvSpPr>
            <a:spLocks noGrp="1" noRot="1" noChangeAspect="1" noChangeArrowheads="1" noTextEdit="1"/>
          </p:cNvSpPr>
          <p:nvPr>
            <p:ph type="sldImg"/>
          </p:nvPr>
        </p:nvSpPr>
        <p:spPr>
          <a:xfrm>
            <a:off x="92075" y="744538"/>
            <a:ext cx="6615113" cy="3721100"/>
          </a:xfrm>
          <a:ln/>
        </p:spPr>
      </p:sp>
      <p:sp>
        <p:nvSpPr>
          <p:cNvPr id="125955" name="Rectangle 3"/>
          <p:cNvSpPr>
            <a:spLocks noGrp="1" noChangeArrowheads="1"/>
          </p:cNvSpPr>
          <p:nvPr>
            <p:ph type="body" idx="1"/>
          </p:nvPr>
        </p:nvSpPr>
        <p:spPr>
          <a:xfrm>
            <a:off x="681038" y="4716463"/>
            <a:ext cx="5435600" cy="4465637"/>
          </a:xfrm>
        </p:spPr>
        <p:txBody>
          <a:bodyPr/>
          <a:lstStyle/>
          <a:p>
            <a:endParaRPr lang="en-US"/>
          </a:p>
        </p:txBody>
      </p:sp>
    </p:spTree>
    <p:extLst>
      <p:ext uri="{BB962C8B-B14F-4D97-AF65-F5344CB8AC3E}">
        <p14:creationId xmlns:p14="http://schemas.microsoft.com/office/powerpoint/2010/main" val="627230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66</a:t>
            </a:fld>
            <a:endParaRPr lang="en-AU"/>
          </a:p>
        </p:txBody>
      </p:sp>
    </p:spTree>
    <p:extLst>
      <p:ext uri="{BB962C8B-B14F-4D97-AF65-F5344CB8AC3E}">
        <p14:creationId xmlns:p14="http://schemas.microsoft.com/office/powerpoint/2010/main" val="3476544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67</a:t>
            </a:fld>
            <a:endParaRPr lang="en-AU"/>
          </a:p>
        </p:txBody>
      </p:sp>
    </p:spTree>
    <p:extLst>
      <p:ext uri="{BB962C8B-B14F-4D97-AF65-F5344CB8AC3E}">
        <p14:creationId xmlns:p14="http://schemas.microsoft.com/office/powerpoint/2010/main" val="4018892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70</a:t>
            </a:fld>
            <a:endParaRPr lang="en-AU"/>
          </a:p>
        </p:txBody>
      </p:sp>
    </p:spTree>
    <p:extLst>
      <p:ext uri="{BB962C8B-B14F-4D97-AF65-F5344CB8AC3E}">
        <p14:creationId xmlns:p14="http://schemas.microsoft.com/office/powerpoint/2010/main" val="2067580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71</a:t>
            </a:fld>
            <a:endParaRPr lang="en-AU"/>
          </a:p>
        </p:txBody>
      </p:sp>
    </p:spTree>
    <p:extLst>
      <p:ext uri="{BB962C8B-B14F-4D97-AF65-F5344CB8AC3E}">
        <p14:creationId xmlns:p14="http://schemas.microsoft.com/office/powerpoint/2010/main" val="39175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7</a:t>
            </a:fld>
            <a:endParaRPr lang="en-AU"/>
          </a:p>
        </p:txBody>
      </p:sp>
    </p:spTree>
    <p:extLst>
      <p:ext uri="{BB962C8B-B14F-4D97-AF65-F5344CB8AC3E}">
        <p14:creationId xmlns:p14="http://schemas.microsoft.com/office/powerpoint/2010/main" val="27375639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0C1DD17-955C-4EB1-B7C0-15B567FE3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374B17-D80B-4A87-A89B-D25AC50E2CA2}" type="slidenum">
              <a:rPr lang="en-AU" altLang="en-US"/>
              <a:pPr eaLnBrk="1" hangingPunct="1"/>
              <a:t>73</a:t>
            </a:fld>
            <a:endParaRPr lang="en-AU" altLang="en-US"/>
          </a:p>
        </p:txBody>
      </p:sp>
      <p:sp>
        <p:nvSpPr>
          <p:cNvPr id="55299" name="Rectangle 2">
            <a:extLst>
              <a:ext uri="{FF2B5EF4-FFF2-40B4-BE49-F238E27FC236}">
                <a16:creationId xmlns:a16="http://schemas.microsoft.com/office/drawing/2014/main" id="{1235DD72-4475-44E7-A45C-874F2BBFBCB3}"/>
              </a:ext>
            </a:extLst>
          </p:cNvPr>
          <p:cNvSpPr>
            <a:spLocks noGrp="1" noRot="1" noChangeAspect="1" noChangeArrowheads="1" noTextEdit="1"/>
          </p:cNvSpPr>
          <p:nvPr>
            <p:ph type="sldImg"/>
          </p:nvPr>
        </p:nvSpPr>
        <p:spPr>
          <a:xfrm>
            <a:off x="917575" y="744538"/>
            <a:ext cx="4964113" cy="3722687"/>
          </a:xfrm>
          <a:ln/>
        </p:spPr>
      </p:sp>
      <p:sp>
        <p:nvSpPr>
          <p:cNvPr id="55300" name="Rectangle 3">
            <a:extLst>
              <a:ext uri="{FF2B5EF4-FFF2-40B4-BE49-F238E27FC236}">
                <a16:creationId xmlns:a16="http://schemas.microsoft.com/office/drawing/2014/main" id="{53633CE2-901D-4F41-BA92-24DDC40A0CAE}"/>
              </a:ext>
            </a:extLst>
          </p:cNvPr>
          <p:cNvSpPr>
            <a:spLocks noGrp="1" noChangeArrowheads="1"/>
          </p:cNvSpPr>
          <p:nvPr>
            <p:ph type="body" idx="1"/>
          </p:nvPr>
        </p:nvSpPr>
        <p:spPr>
          <a:xfrm>
            <a:off x="681038" y="4716463"/>
            <a:ext cx="543560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1945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The principal’s objective function involves two decisions: the induced effort a and the contract w(x). </a:t>
            </a:r>
          </a:p>
          <a:p>
            <a:r>
              <a:rPr lang="en-AU" dirty="0"/>
              <a:t>If we think of w(x) as a decision variable for any given x, then we can write w(x) as </a:t>
            </a:r>
            <a:r>
              <a:rPr lang="en-AU" dirty="0" err="1"/>
              <a:t>w</a:t>
            </a:r>
            <a:r>
              <a:rPr lang="en-AU" baseline="-25000" dirty="0" err="1"/>
              <a:t>x</a:t>
            </a:r>
            <a:r>
              <a:rPr lang="en-AU" dirty="0"/>
              <a:t> , where x appears as the subscript. To identify w(x) function, we need to find the values of </a:t>
            </a:r>
            <a:r>
              <a:rPr lang="en-AU" dirty="0" err="1"/>
              <a:t>w</a:t>
            </a:r>
            <a:r>
              <a:rPr lang="en-AU" baseline="-25000" dirty="0" err="1"/>
              <a:t>x</a:t>
            </a:r>
            <a:r>
              <a:rPr lang="en-AU" dirty="0"/>
              <a:t> which are infinitely many.</a:t>
            </a:r>
          </a:p>
          <a:p>
            <a:r>
              <a:rPr lang="en-AU" dirty="0"/>
              <a:t>The optimization program that involves </a:t>
            </a:r>
            <a:r>
              <a:rPr lang="en-AU" dirty="0" err="1"/>
              <a:t>i</a:t>
            </a:r>
            <a:r>
              <a:rPr lang="en-AU" dirty="0"/>
              <a:t>) infinitely many decision variables but finitely many constraints; or ii) finitely many decision variables but infinitely many constraints are called semi-infinite programming (SIP) models.</a:t>
            </a:r>
          </a:p>
          <a:p>
            <a:r>
              <a:rPr lang="en-AU" dirty="0"/>
              <a:t>The infinite programming models usually are not useful because of infinitely many decision variables and constraints. </a:t>
            </a:r>
          </a:p>
        </p:txBody>
      </p:sp>
      <p:sp>
        <p:nvSpPr>
          <p:cNvPr id="4" name="Slide Number Placeholder 3"/>
          <p:cNvSpPr>
            <a:spLocks noGrp="1"/>
          </p:cNvSpPr>
          <p:nvPr>
            <p:ph type="sldNum" sz="quarter" idx="10"/>
          </p:nvPr>
        </p:nvSpPr>
        <p:spPr/>
        <p:txBody>
          <a:bodyPr/>
          <a:lstStyle/>
          <a:p>
            <a:fld id="{70EEB80C-3D5D-4036-876C-B3AB82BF204A}" type="slidenum">
              <a:rPr lang="en-AU" smtClean="0"/>
              <a:pPr/>
              <a:t>8</a:t>
            </a:fld>
            <a:endParaRPr lang="en-AU"/>
          </a:p>
        </p:txBody>
      </p:sp>
    </p:spTree>
    <p:extLst>
      <p:ext uri="{BB962C8B-B14F-4D97-AF65-F5344CB8AC3E}">
        <p14:creationId xmlns:p14="http://schemas.microsoft.com/office/powerpoint/2010/main" val="91726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9</a:t>
            </a:fld>
            <a:endParaRPr lang="en-AU"/>
          </a:p>
        </p:txBody>
      </p:sp>
    </p:spTree>
    <p:extLst>
      <p:ext uri="{BB962C8B-B14F-4D97-AF65-F5344CB8AC3E}">
        <p14:creationId xmlns:p14="http://schemas.microsoft.com/office/powerpoint/2010/main" val="1152884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18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p:blipFill>
        <p:spPr bwMode="auto">
          <a:xfrm>
            <a:off x="4587874" y="-32400"/>
            <a:ext cx="4556126" cy="5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442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7315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6977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idx="1"/>
          </p:nvPr>
        </p:nvSpPr>
        <p:spPr>
          <a:xfrm>
            <a:off x="250825" y="1329929"/>
            <a:ext cx="8662989" cy="3509962"/>
          </a:xfrm>
        </p:spPr>
        <p:txBody>
          <a:bodyPr/>
          <a:lstStyle>
            <a:lvl1pPr>
              <a:spcBef>
                <a:spcPts val="375"/>
              </a:spcBef>
              <a:spcAft>
                <a:spcPts val="375"/>
              </a:spcAft>
              <a:defRPr/>
            </a:lvl1pPr>
            <a:lvl2pPr>
              <a:spcBef>
                <a:spcPts val="375"/>
              </a:spcBef>
              <a:spcAft>
                <a:spcPts val="375"/>
              </a:spcAft>
              <a:defRPr/>
            </a:lvl2pPr>
            <a:lvl3pPr>
              <a:spcBef>
                <a:spcPts val="375"/>
              </a:spcBef>
              <a:spcAft>
                <a:spcPts val="375"/>
              </a:spcAft>
              <a:defRPr/>
            </a:lvl3pPr>
            <a:lvl4pPr>
              <a:spcBef>
                <a:spcPts val="375"/>
              </a:spcBef>
              <a:spcAft>
                <a:spcPts val="375"/>
              </a:spcAft>
              <a:defRPr/>
            </a:lvl4pPr>
            <a:lvl5pPr>
              <a:spcBef>
                <a:spcPts val="375"/>
              </a:spcBef>
              <a:spcAft>
                <a:spcPts val="375"/>
              </a:spcAft>
              <a:defRPr/>
            </a:lvl5pPr>
            <a:lvl6pPr marL="806054" indent="-130969">
              <a:buClr>
                <a:schemeClr val="accent1"/>
              </a:buClr>
              <a:defRPr sz="1200"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p:cNvSpPr>
            <a:spLocks noGrp="1"/>
          </p:cNvSpPr>
          <p:nvPr>
            <p:ph type="sldNum" sz="quarter" idx="12"/>
          </p:nvPr>
        </p:nvSpPr>
        <p:spPr>
          <a:xfrm>
            <a:off x="8664605" y="4940056"/>
            <a:ext cx="249208" cy="160736"/>
          </a:xfrm>
          <a:prstGeom prst="rect">
            <a:avLst/>
          </a:prstGeom>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951310"/>
            <a:ext cx="8662988" cy="364343"/>
          </a:xfrm>
        </p:spPr>
        <p:txBody>
          <a:bodyPr tIns="0" rIns="0" bIns="0" anchor="ctr">
            <a:normAutofit/>
          </a:bodyPr>
          <a:lstStyle>
            <a:lvl1pPr marL="0" indent="0">
              <a:lnSpc>
                <a:spcPts val="1350"/>
              </a:lnSpc>
              <a:spcBef>
                <a:spcPts val="0"/>
              </a:spcBef>
              <a:spcAft>
                <a:spcPts val="0"/>
              </a:spcAft>
              <a:buNone/>
              <a:defRPr sz="1500">
                <a:solidFill>
                  <a:schemeClr val="tx1"/>
                </a:solidFill>
              </a:defRPr>
            </a:lvl1pPr>
          </a:lstStyle>
          <a:p>
            <a:pPr lvl="0"/>
            <a:r>
              <a:rPr lang="en-US" dirty="0"/>
              <a:t>SUB HEADING [1 line only]</a:t>
            </a:r>
            <a:endParaRPr lang="en-AU" dirty="0"/>
          </a:p>
        </p:txBody>
      </p:sp>
    </p:spTree>
    <p:extLst>
      <p:ext uri="{BB962C8B-B14F-4D97-AF65-F5344CB8AC3E}">
        <p14:creationId xmlns:p14="http://schemas.microsoft.com/office/powerpoint/2010/main" val="409235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3545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0073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44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630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452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24pt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a:p>
            <a:pPr lvl="0"/>
            <a:r>
              <a:rPr lang="en-US"/>
              <a:t>Add bullet point</a:t>
            </a:r>
          </a:p>
          <a:p>
            <a:pPr lvl="0"/>
            <a:r>
              <a:rPr lang="en-US"/>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47" r:id="rId19"/>
    <p:sldLayoutId id="2147483748" r:id="rId20"/>
    <p:sldLayoutId id="2147483749" r:id="rId21"/>
    <p:sldLayoutId id="2147483750" r:id="rId22"/>
    <p:sldLayoutId id="2147483752" r:id="rId23"/>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a:buNone/>
              <a:defRPr/>
            </a:pPr>
            <a:r>
              <a:rPr lang="en-US" b="1" dirty="0">
                <a:ea typeface="+mn-ea"/>
              </a:rPr>
              <a:t>Taught by</a:t>
            </a:r>
            <a:endParaRPr lang="en-US" dirty="0">
              <a:ea typeface="+mn-ea"/>
            </a:endParaRPr>
          </a:p>
          <a:p>
            <a:pPr eaLnBrk="1" fontAlgn="auto" hangingPunct="1">
              <a:spcAft>
                <a:spcPts val="0"/>
              </a:spcAft>
              <a:buFont typeface="Lucida Grande"/>
              <a:buNone/>
              <a:defRPr/>
            </a:pPr>
            <a:r>
              <a:rPr lang="en-US" dirty="0">
                <a:ea typeface="+mn-ea"/>
              </a:rPr>
              <a:t>Dr. Erick Li</a:t>
            </a:r>
          </a:p>
          <a:p>
            <a:pPr eaLnBrk="1" fontAlgn="auto" hangingPunct="1">
              <a:spcAft>
                <a:spcPts val="0"/>
              </a:spcAft>
              <a:buFont typeface="Lucida Grande"/>
              <a:buNone/>
              <a:defRPr/>
            </a:pPr>
            <a:r>
              <a:rPr lang="en-US" dirty="0">
                <a:ea typeface="+mn-ea"/>
              </a:rPr>
              <a:t>Discipline of Business Analytics</a:t>
            </a: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dirty="0">
                <a:latin typeface="Tw Cen MT" charset="0"/>
              </a:rPr>
              <a:t>Contract Management for Project Outsourcing</a:t>
            </a:r>
          </a:p>
        </p:txBody>
      </p:sp>
    </p:spTree>
    <p:extLst>
      <p:ext uri="{BB962C8B-B14F-4D97-AF65-F5344CB8AC3E}">
        <p14:creationId xmlns:p14="http://schemas.microsoft.com/office/powerpoint/2010/main" val="272684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800" dirty="0"/>
              <a:t>We relax the original model by dropping the IC constraint and obtain the so-called </a:t>
            </a:r>
            <a:r>
              <a:rPr lang="en-AU" sz="1800" dirty="0">
                <a:solidFill>
                  <a:srgbClr val="0000FF"/>
                </a:solidFill>
              </a:rPr>
              <a:t>first-best</a:t>
            </a:r>
            <a:r>
              <a:rPr lang="en-AU" sz="1800" dirty="0"/>
              <a:t> solution. </a:t>
            </a:r>
          </a:p>
          <a:p>
            <a:pPr lvl="1"/>
            <a:r>
              <a:rPr lang="en-US" sz="1600" dirty="0"/>
              <a:t>The first-best (FB) solution is an important benchmark because it maximizes the social welfare (which equals the sum of utility).</a:t>
            </a:r>
            <a:endParaRPr lang="en-AU" sz="1600" dirty="0"/>
          </a:p>
          <a:p>
            <a:pPr indent="-285750"/>
            <a:r>
              <a:rPr lang="en-AU" sz="1800" dirty="0"/>
              <a:t>If the FB solution is feasible to the omitted IC constraint, then we achieve the socially optimum contracting outcome. This may sound too good to be true but actually can happen in a range of circumstances (</a:t>
            </a:r>
            <a:r>
              <a:rPr lang="en-AU" sz="1800" dirty="0" err="1"/>
              <a:t>Holmstrong</a:t>
            </a:r>
            <a:r>
              <a:rPr lang="en-AU" sz="1800" dirty="0"/>
              <a:t>, 2017).</a:t>
            </a:r>
          </a:p>
          <a:p>
            <a:pPr lvl="1"/>
            <a:r>
              <a:rPr lang="en-AU" sz="1600" dirty="0"/>
              <a:t>The output is deterministic. </a:t>
            </a:r>
          </a:p>
          <a:p>
            <a:pPr lvl="1"/>
            <a:r>
              <a:rPr lang="en-AU" sz="1600" dirty="0"/>
              <a:t>The agent is risk neutral and has unlimited wealth.</a:t>
            </a:r>
          </a:p>
          <a:p>
            <a:pPr lvl="1"/>
            <a:r>
              <a:rPr lang="en-AU" sz="1600" dirty="0"/>
              <a:t>The distribution has a moving support.  </a:t>
            </a:r>
          </a:p>
        </p:txBody>
      </p:sp>
      <p:sp>
        <p:nvSpPr>
          <p:cNvPr id="5" name="Text Placeholder 4"/>
          <p:cNvSpPr>
            <a:spLocks noGrp="1"/>
          </p:cNvSpPr>
          <p:nvPr>
            <p:ph type="body" sz="quarter" idx="13"/>
          </p:nvPr>
        </p:nvSpPr>
        <p:spPr/>
        <p:txBody>
          <a:bodyPr>
            <a:normAutofit/>
          </a:bodyPr>
          <a:lstStyle/>
          <a:p>
            <a:r>
              <a:rPr lang="en-AU" sz="1400" dirty="0"/>
              <a:t>First-best Case</a:t>
            </a:r>
          </a:p>
        </p:txBody>
      </p:sp>
    </p:spTree>
    <p:extLst>
      <p:ext uri="{BB962C8B-B14F-4D97-AF65-F5344CB8AC3E}">
        <p14:creationId xmlns:p14="http://schemas.microsoft.com/office/powerpoint/2010/main" val="223319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indent="-285750"/>
                <a:r>
                  <a:rPr lang="en-AU" sz="1800" dirty="0"/>
                  <a:t>We call the optimal solution of the fully constrained model the </a:t>
                </a:r>
                <a:r>
                  <a:rPr lang="en-AU" sz="1800" dirty="0">
                    <a:solidFill>
                      <a:srgbClr val="0000FF"/>
                    </a:solidFill>
                  </a:rPr>
                  <a:t>second-best</a:t>
                </a:r>
                <a:r>
                  <a:rPr lang="en-AU" sz="1800" dirty="0"/>
                  <a:t> solution.</a:t>
                </a:r>
              </a:p>
              <a:p>
                <a:pPr indent="-285750"/>
                <a:r>
                  <a:rPr lang="en-AU" sz="1800" dirty="0"/>
                  <a:t>The second-best contract is characterized by a differential equation as follows:</a:t>
                </a:r>
              </a:p>
              <a:p>
                <a:pPr indent="-285750"/>
                <a:endParaRPr lang="en-AU" sz="1800" dirty="0"/>
              </a:p>
              <a:p>
                <a:pPr indent="-285750"/>
                <a:endParaRPr lang="en-AU" sz="1800" dirty="0"/>
              </a:p>
              <a:p>
                <a:pPr marL="57150" indent="0">
                  <a:buNone/>
                </a:pPr>
                <a:r>
                  <a:rPr lang="en-AU" sz="1800" dirty="0"/>
                  <a:t>where </a:t>
                </a:r>
                <a:r>
                  <a:rPr lang="el-GR" sz="1800" i="1" dirty="0">
                    <a:solidFill>
                      <a:srgbClr val="0B02BE"/>
                    </a:solidFill>
                    <a:latin typeface="Times New Roman" panose="02020603050405020304" pitchFamily="18" charset="0"/>
                    <a:cs typeface="Times New Roman" panose="02020603050405020304" pitchFamily="18" charset="0"/>
                  </a:rPr>
                  <a:t>α</a:t>
                </a:r>
                <a:r>
                  <a:rPr lang="en-AU" sz="1800" dirty="0">
                    <a:latin typeface="Times New Roman" panose="02020603050405020304" pitchFamily="18" charset="0"/>
                    <a:cs typeface="Times New Roman" panose="02020603050405020304" pitchFamily="18" charset="0"/>
                  </a:rPr>
                  <a:t> </a:t>
                </a:r>
                <a:r>
                  <a:rPr lang="en-AU" sz="1800" dirty="0"/>
                  <a:t>and</a:t>
                </a:r>
                <a:r>
                  <a:rPr lang="en-AU" sz="1800" dirty="0">
                    <a:latin typeface="Times New Roman" panose="02020603050405020304" pitchFamily="18" charset="0"/>
                    <a:cs typeface="Times New Roman" panose="02020603050405020304" pitchFamily="18" charset="0"/>
                  </a:rPr>
                  <a:t> </a:t>
                </a:r>
                <a:r>
                  <a:rPr lang="el-GR" sz="1800" i="1" dirty="0">
                    <a:solidFill>
                      <a:srgbClr val="0B02BE"/>
                    </a:solidFill>
                    <a:latin typeface="Times New Roman" panose="02020603050405020304" pitchFamily="18" charset="0"/>
                    <a:cs typeface="Times New Roman" panose="02020603050405020304" pitchFamily="18" charset="0"/>
                  </a:rPr>
                  <a:t>β</a:t>
                </a:r>
                <a:r>
                  <a:rPr lang="en-AU" sz="1800" i="1" dirty="0">
                    <a:latin typeface="Times New Roman" panose="02020603050405020304" pitchFamily="18" charset="0"/>
                    <a:cs typeface="Times New Roman" panose="02020603050405020304" pitchFamily="18" charset="0"/>
                  </a:rPr>
                  <a:t> </a:t>
                </a:r>
                <a:r>
                  <a:rPr lang="en-AU" sz="1800" dirty="0">
                    <a:latin typeface="Tw Cen MT" panose="020B0602020104020603" pitchFamily="34" charset="0"/>
                  </a:rPr>
                  <a:t>are</a:t>
                </a:r>
                <a:r>
                  <a:rPr lang="en-AU" sz="1800" dirty="0">
                    <a:latin typeface="Tw Cen MT" panose="020B0602020104020603" pitchFamily="34" charset="0"/>
                    <a:cs typeface="Times New Roman" panose="02020603050405020304" pitchFamily="18" charset="0"/>
                  </a:rPr>
                  <a:t> non-negative Lagrange multipliers associated with the IR and IC constraints and the derivative at LHS is with respect to w.</a:t>
                </a:r>
              </a:p>
              <a:p>
                <a:pPr lvl="1"/>
                <a:r>
                  <a:rPr lang="en-AU" sz="1600" dirty="0">
                    <a:latin typeface="Tw Cen MT" panose="020B0602020104020603" pitchFamily="34" charset="0"/>
                    <a:cs typeface="Times New Roman" panose="02020603050405020304" pitchFamily="18" charset="0"/>
                  </a:rPr>
                  <a:t>The ratio </a:t>
                </a:r>
                <a14:m>
                  <m:oMath xmlns:m="http://schemas.openxmlformats.org/officeDocument/2006/math">
                    <m:r>
                      <m:rPr>
                        <m:sty m:val="p"/>
                      </m:rPr>
                      <a:rPr lang="en-AU" sz="1600" b="0" i="0" dirty="0" smtClean="0">
                        <a:latin typeface="Cambria Math" panose="02040503050406030204" pitchFamily="18" charset="0"/>
                        <a:ea typeface="Cambria Math" panose="02040503050406030204" pitchFamily="18" charset="0"/>
                      </a:rPr>
                      <m:t>L</m:t>
                    </m:r>
                    <m:r>
                      <a:rPr lang="en-AU" sz="1600" b="0" i="0" dirty="0" smtClean="0">
                        <a:latin typeface="Cambria Math" panose="02040503050406030204" pitchFamily="18" charset="0"/>
                        <a:ea typeface="Cambria Math" panose="02040503050406030204" pitchFamily="18" charset="0"/>
                      </a:rPr>
                      <m:t>(</m:t>
                    </m:r>
                    <m:r>
                      <m:rPr>
                        <m:sty m:val="p"/>
                      </m:rPr>
                      <a:rPr lang="en-AU" sz="1600" b="0" i="0" dirty="0" smtClean="0">
                        <a:latin typeface="Cambria Math" panose="02040503050406030204" pitchFamily="18" charset="0"/>
                        <a:ea typeface="Cambria Math" panose="02040503050406030204" pitchFamily="18" charset="0"/>
                      </a:rPr>
                      <m:t>x</m:t>
                    </m:r>
                    <m:r>
                      <a:rPr lang="en-AU" sz="1600" b="0" i="0" dirty="0" smtClean="0">
                        <a:latin typeface="Cambria Math" panose="02040503050406030204" pitchFamily="18" charset="0"/>
                        <a:ea typeface="Cambria Math" panose="02040503050406030204" pitchFamily="18" charset="0"/>
                      </a:rPr>
                      <m:t>|</m:t>
                    </m:r>
                    <m:r>
                      <m:rPr>
                        <m:sty m:val="p"/>
                      </m:rPr>
                      <a:rPr lang="en-AU" sz="1600" b="0" i="0" dirty="0" smtClean="0">
                        <a:latin typeface="Cambria Math" panose="02040503050406030204" pitchFamily="18" charset="0"/>
                        <a:ea typeface="Cambria Math" panose="02040503050406030204" pitchFamily="18" charset="0"/>
                      </a:rPr>
                      <m:t>a</m:t>
                    </m:r>
                    <m:r>
                      <a:rPr lang="en-AU" sz="1600" b="0" i="0" dirty="0" smtClean="0">
                        <a:latin typeface="Cambria Math" panose="02040503050406030204" pitchFamily="18" charset="0"/>
                        <a:ea typeface="Cambria Math" panose="02040503050406030204" pitchFamily="18" charset="0"/>
                      </a:rPr>
                      <m:t>)=</m:t>
                    </m:r>
                    <m:f>
                      <m:fPr>
                        <m:ctrlPr>
                          <a:rPr lang="en-AU" sz="1600" i="1" dirty="0">
                            <a:latin typeface="Cambria Math" panose="02040503050406030204" pitchFamily="18" charset="0"/>
                            <a:ea typeface="Cambria Math" panose="02040503050406030204" pitchFamily="18" charset="0"/>
                          </a:rPr>
                        </m:ctrlPr>
                      </m:fPr>
                      <m:num>
                        <m:f>
                          <m:fPr>
                            <m:ctrlPr>
                              <a:rPr lang="en-AU" sz="1600" i="1" dirty="0" smtClean="0">
                                <a:latin typeface="Cambria Math" panose="02040503050406030204" pitchFamily="18" charset="0"/>
                                <a:ea typeface="Cambria Math" panose="02040503050406030204" pitchFamily="18" charset="0"/>
                              </a:rPr>
                            </m:ctrlPr>
                          </m:fPr>
                          <m:num>
                            <m:r>
                              <a:rPr lang="en-AU" sz="1600" b="0" i="1" dirty="0" smtClean="0">
                                <a:latin typeface="Cambria Math" panose="02040503050406030204" pitchFamily="18" charset="0"/>
                                <a:ea typeface="Cambria Math" panose="02040503050406030204" pitchFamily="18" charset="0"/>
                              </a:rPr>
                              <m:t>𝑑𝑓</m:t>
                            </m:r>
                            <m:r>
                              <a:rPr lang="en-AU" sz="1600" b="0" i="1" dirty="0" smtClean="0">
                                <a:latin typeface="Cambria Math" panose="02040503050406030204" pitchFamily="18" charset="0"/>
                                <a:ea typeface="Cambria Math" panose="02040503050406030204" pitchFamily="18" charset="0"/>
                              </a:rPr>
                              <m:t>(</m:t>
                            </m:r>
                            <m:r>
                              <a:rPr lang="en-AU" sz="1600" b="0" i="1" dirty="0" smtClean="0">
                                <a:latin typeface="Cambria Math" panose="02040503050406030204" pitchFamily="18" charset="0"/>
                                <a:ea typeface="Cambria Math" panose="02040503050406030204" pitchFamily="18" charset="0"/>
                              </a:rPr>
                              <m:t>𝑥</m:t>
                            </m:r>
                            <m:r>
                              <a:rPr lang="en-AU" sz="1600" b="0" i="1" dirty="0" smtClean="0">
                                <a:latin typeface="Cambria Math" panose="02040503050406030204" pitchFamily="18" charset="0"/>
                                <a:ea typeface="Cambria Math" panose="02040503050406030204" pitchFamily="18" charset="0"/>
                              </a:rPr>
                              <m:t>|</m:t>
                            </m:r>
                            <m:r>
                              <a:rPr lang="en-AU" sz="1600" b="0" i="1" dirty="0" smtClean="0">
                                <a:latin typeface="Cambria Math" panose="02040503050406030204" pitchFamily="18" charset="0"/>
                                <a:ea typeface="Cambria Math" panose="02040503050406030204" pitchFamily="18" charset="0"/>
                              </a:rPr>
                              <m:t>𝑎</m:t>
                            </m:r>
                            <m:r>
                              <a:rPr lang="en-AU" sz="1600" b="0" i="1" dirty="0" smtClean="0">
                                <a:latin typeface="Cambria Math" panose="02040503050406030204" pitchFamily="18" charset="0"/>
                                <a:ea typeface="Cambria Math" panose="02040503050406030204" pitchFamily="18" charset="0"/>
                              </a:rPr>
                              <m:t>)</m:t>
                            </m:r>
                          </m:num>
                          <m:den>
                            <m:r>
                              <a:rPr lang="en-AU" sz="1600" b="0" i="1" dirty="0" smtClean="0">
                                <a:latin typeface="Cambria Math" panose="02040503050406030204" pitchFamily="18" charset="0"/>
                                <a:ea typeface="Cambria Math" panose="02040503050406030204" pitchFamily="18" charset="0"/>
                              </a:rPr>
                              <m:t>𝑑𝑎</m:t>
                            </m:r>
                          </m:den>
                        </m:f>
                        <m:r>
                          <a:rPr lang="en-AU" sz="1600" i="1" dirty="0" smtClean="0">
                            <a:latin typeface="Cambria Math" panose="02040503050406030204" pitchFamily="18" charset="0"/>
                            <a:ea typeface="Cambria Math" panose="02040503050406030204" pitchFamily="18" charset="0"/>
                          </a:rPr>
                          <m:t> </m:t>
                        </m:r>
                      </m:num>
                      <m:den>
                        <m:r>
                          <a:rPr lang="en-AU" sz="1600" b="0" i="1" dirty="0" smtClean="0">
                            <a:latin typeface="Cambria Math" panose="02040503050406030204" pitchFamily="18" charset="0"/>
                            <a:ea typeface="Cambria Math" panose="02040503050406030204" pitchFamily="18" charset="0"/>
                          </a:rPr>
                          <m:t>𝑓</m:t>
                        </m:r>
                        <m:r>
                          <a:rPr lang="en-AU" sz="1600" i="1" dirty="0">
                            <a:latin typeface="Cambria Math" panose="02040503050406030204" pitchFamily="18" charset="0"/>
                            <a:ea typeface="Cambria Math" panose="02040503050406030204" pitchFamily="18" charset="0"/>
                          </a:rPr>
                          <m:t>(</m:t>
                        </m:r>
                        <m:r>
                          <a:rPr lang="en-AU" sz="1600" i="1" dirty="0">
                            <a:latin typeface="Cambria Math" panose="02040503050406030204" pitchFamily="18" charset="0"/>
                            <a:ea typeface="Cambria Math" panose="02040503050406030204" pitchFamily="18" charset="0"/>
                          </a:rPr>
                          <m:t>𝑥</m:t>
                        </m:r>
                        <m:r>
                          <a:rPr lang="en-AU" sz="1600" b="0" i="1" dirty="0" smtClean="0">
                            <a:latin typeface="Cambria Math" panose="02040503050406030204" pitchFamily="18" charset="0"/>
                            <a:ea typeface="Cambria Math" panose="02040503050406030204" pitchFamily="18" charset="0"/>
                          </a:rPr>
                          <m:t>|</m:t>
                        </m:r>
                        <m:r>
                          <a:rPr lang="en-AU" sz="1600" b="0" i="1" dirty="0" smtClean="0">
                            <a:latin typeface="Cambria Math" panose="02040503050406030204" pitchFamily="18" charset="0"/>
                            <a:ea typeface="Cambria Math" panose="02040503050406030204" pitchFamily="18" charset="0"/>
                          </a:rPr>
                          <m:t>𝑎</m:t>
                        </m:r>
                        <m:r>
                          <a:rPr lang="en-AU" sz="1600" i="1" dirty="0">
                            <a:latin typeface="Cambria Math" panose="02040503050406030204" pitchFamily="18" charset="0"/>
                            <a:ea typeface="Cambria Math" panose="02040503050406030204" pitchFamily="18" charset="0"/>
                          </a:rPr>
                          <m:t>)</m:t>
                        </m:r>
                      </m:den>
                    </m:f>
                  </m:oMath>
                </a14:m>
                <a:r>
                  <a:rPr lang="en-AU" sz="1600" dirty="0">
                    <a:latin typeface="Tw Cen MT" panose="020B0602020104020603" pitchFamily="34" charset="0"/>
                    <a:cs typeface="Times New Roman" panose="02020603050405020304" pitchFamily="18" charset="0"/>
                  </a:rPr>
                  <a:t> is known as the local </a:t>
                </a:r>
                <a:r>
                  <a:rPr lang="en-AU" sz="1600" u="sng" dirty="0">
                    <a:latin typeface="Tw Cen MT" panose="020B0602020104020603" pitchFamily="34" charset="0"/>
                    <a:cs typeface="Times New Roman" panose="02020603050405020304" pitchFamily="18" charset="0"/>
                  </a:rPr>
                  <a:t>likelihood</a:t>
                </a:r>
                <a:r>
                  <a:rPr lang="en-AU" sz="1600" dirty="0">
                    <a:latin typeface="Tw Cen MT" panose="020B0602020104020603" pitchFamily="34" charset="0"/>
                    <a:cs typeface="Times New Roman" panose="02020603050405020304" pitchFamily="18" charset="0"/>
                  </a:rPr>
                  <a:t> ratio. </a:t>
                </a:r>
              </a:p>
              <a:p>
                <a:pPr lvl="1"/>
                <a:r>
                  <a:rPr lang="en-AU" sz="1600" dirty="0">
                    <a:latin typeface="Tw Cen MT" panose="020B0602020104020603" pitchFamily="34" charset="0"/>
                    <a:cs typeface="Times New Roman" panose="02020603050405020304" pitchFamily="18" charset="0"/>
                  </a:rPr>
                  <a:t>If the first-best is achievable, then the IC constraint is not binding and</a:t>
                </a:r>
                <a:r>
                  <a:rPr lang="en-AU" sz="1600" dirty="0">
                    <a:latin typeface="Times New Roman" panose="02020603050405020304" pitchFamily="18" charset="0"/>
                    <a:cs typeface="Times New Roman" panose="02020603050405020304" pitchFamily="18" charset="0"/>
                  </a:rPr>
                  <a:t> </a:t>
                </a:r>
                <a:r>
                  <a:rPr lang="el-GR" sz="1600" i="1" dirty="0">
                    <a:latin typeface="Times New Roman" panose="02020603050405020304" pitchFamily="18" charset="0"/>
                    <a:cs typeface="Times New Roman" panose="02020603050405020304" pitchFamily="18" charset="0"/>
                  </a:rPr>
                  <a:t>β</a:t>
                </a:r>
                <a:r>
                  <a:rPr lang="en-AU" sz="1600" i="1" dirty="0">
                    <a:latin typeface="Times New Roman" panose="02020603050405020304" pitchFamily="18" charset="0"/>
                    <a:cs typeface="Times New Roman" panose="02020603050405020304" pitchFamily="18" charset="0"/>
                  </a:rPr>
                  <a:t>=</a:t>
                </a:r>
                <a:r>
                  <a:rPr lang="en-AU" sz="1600" dirty="0">
                    <a:latin typeface="Times New Roman" panose="02020603050405020304" pitchFamily="18" charset="0"/>
                    <a:cs typeface="Times New Roman" panose="02020603050405020304" pitchFamily="18" charset="0"/>
                  </a:rPr>
                  <a:t>0</a:t>
                </a:r>
                <a:r>
                  <a:rPr lang="en-AU" sz="1600" dirty="0">
                    <a:latin typeface="Tw Cen MT" panose="020B0602020104020603"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 t="-2083"/>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Second-best case (Optional)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B1AB0E-9125-473B-9D1D-ACDD958D69DB}"/>
                  </a:ext>
                </a:extLst>
              </p:cNvPr>
              <p:cNvSpPr txBox="1"/>
              <p:nvPr/>
            </p:nvSpPr>
            <p:spPr>
              <a:xfrm>
                <a:off x="3017520" y="2016231"/>
                <a:ext cx="3207160" cy="763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r>
                            <a:rPr lang="en-AU" b="0" i="1" smtClean="0">
                              <a:latin typeface="Cambria Math" panose="02040503050406030204" pitchFamily="18" charset="0"/>
                            </a:rPr>
                            <m:t>𝑉</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𝑢</m:t>
                              </m:r>
                            </m:e>
                            <m:sup>
                              <m:r>
                                <a:rPr lang="en-AU" b="0" i="1" smtClean="0">
                                  <a:latin typeface="Cambria Math" panose="02040503050406030204" pitchFamily="18" charset="0"/>
                                </a:rPr>
                                <m:t>′</m:t>
                              </m:r>
                            </m:sup>
                          </m:sSup>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den>
                      </m:f>
                      <m:r>
                        <a:rPr lang="en-AU" b="0" i="0"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𝛼</m:t>
                      </m:r>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𝛽</m:t>
                      </m:r>
                      <m:f>
                        <m:fPr>
                          <m:ctrlPr>
                            <a:rPr lang="en-AU" i="1" dirty="0">
                              <a:latin typeface="Cambria Math" panose="02040503050406030204" pitchFamily="18" charset="0"/>
                              <a:ea typeface="Cambria Math" panose="02040503050406030204" pitchFamily="18" charset="0"/>
                            </a:rPr>
                          </m:ctrlPr>
                        </m:fPr>
                        <m:num>
                          <m:f>
                            <m:fPr>
                              <m:ctrlPr>
                                <a:rPr lang="en-AU" i="1" dirty="0">
                                  <a:latin typeface="Cambria Math" panose="02040503050406030204" pitchFamily="18" charset="0"/>
                                  <a:ea typeface="Cambria Math" panose="02040503050406030204" pitchFamily="18" charset="0"/>
                                </a:rPr>
                              </m:ctrlPr>
                            </m:fPr>
                            <m:num>
                              <m:r>
                                <a:rPr lang="en-AU" i="1" dirty="0">
                                  <a:latin typeface="Cambria Math" panose="02040503050406030204" pitchFamily="18" charset="0"/>
                                  <a:ea typeface="Cambria Math" panose="02040503050406030204" pitchFamily="18" charset="0"/>
                                </a:rPr>
                                <m:t>𝑑𝑓</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ea typeface="Cambria Math" panose="02040503050406030204" pitchFamily="18" charset="0"/>
                                </a:rPr>
                                <m:t>𝑥</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ea typeface="Cambria Math" panose="02040503050406030204" pitchFamily="18" charset="0"/>
                                </a:rPr>
                                <m:t>𝑎</m:t>
                              </m:r>
                              <m:r>
                                <a:rPr lang="en-AU" i="1" dirty="0">
                                  <a:latin typeface="Cambria Math" panose="02040503050406030204" pitchFamily="18" charset="0"/>
                                  <a:ea typeface="Cambria Math" panose="02040503050406030204" pitchFamily="18" charset="0"/>
                                </a:rPr>
                                <m:t>)</m:t>
                              </m:r>
                            </m:num>
                            <m:den>
                              <m:r>
                                <a:rPr lang="en-AU" i="1" dirty="0">
                                  <a:latin typeface="Cambria Math" panose="02040503050406030204" pitchFamily="18" charset="0"/>
                                  <a:ea typeface="Cambria Math" panose="02040503050406030204" pitchFamily="18" charset="0"/>
                                </a:rPr>
                                <m:t>𝑑𝑎</m:t>
                              </m:r>
                            </m:den>
                          </m:f>
                          <m:r>
                            <a:rPr lang="en-AU" i="1" dirty="0">
                              <a:latin typeface="Cambria Math" panose="02040503050406030204" pitchFamily="18" charset="0"/>
                              <a:ea typeface="Cambria Math" panose="02040503050406030204" pitchFamily="18" charset="0"/>
                            </a:rPr>
                            <m:t> </m:t>
                          </m:r>
                        </m:num>
                        <m:den>
                          <m:r>
                            <a:rPr lang="en-AU" i="1" dirty="0">
                              <a:latin typeface="Cambria Math" panose="02040503050406030204" pitchFamily="18" charset="0"/>
                              <a:ea typeface="Cambria Math" panose="02040503050406030204" pitchFamily="18" charset="0"/>
                            </a:rPr>
                            <m:t>𝑓</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ea typeface="Cambria Math" panose="02040503050406030204" pitchFamily="18" charset="0"/>
                            </a:rPr>
                            <m:t>𝑥</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ea typeface="Cambria Math" panose="02040503050406030204" pitchFamily="18" charset="0"/>
                            </a:rPr>
                            <m:t>𝑎</m:t>
                          </m:r>
                          <m:r>
                            <a:rPr lang="en-AU" i="1" dirty="0">
                              <a:latin typeface="Cambria Math" panose="02040503050406030204" pitchFamily="18" charset="0"/>
                              <a:ea typeface="Cambria Math" panose="02040503050406030204" pitchFamily="18" charset="0"/>
                            </a:rPr>
                            <m:t>)</m:t>
                          </m:r>
                        </m:den>
                      </m:f>
                      <m:r>
                        <a:rPr lang="en-AU" b="0" i="1" dirty="0"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4" name="TextBox 3">
                <a:extLst>
                  <a:ext uri="{FF2B5EF4-FFF2-40B4-BE49-F238E27FC236}">
                    <a16:creationId xmlns:a16="http://schemas.microsoft.com/office/drawing/2014/main" xmlns="" xmlns:a14="http://schemas.microsoft.com/office/drawing/2010/main" id="{61B1AB0E-9125-473B-9D1D-ACDD958D69DB}"/>
                  </a:ext>
                </a:extLst>
              </p:cNvPr>
              <p:cNvSpPr txBox="1">
                <a:spLocks noRot="1" noChangeAspect="1" noMove="1" noResize="1" noEditPoints="1" noAdjustHandles="1" noChangeArrowheads="1" noChangeShapeType="1" noTextEdit="1"/>
              </p:cNvSpPr>
              <p:nvPr/>
            </p:nvSpPr>
            <p:spPr>
              <a:xfrm>
                <a:off x="3017520" y="2016231"/>
                <a:ext cx="3207160" cy="763735"/>
              </a:xfrm>
              <a:prstGeom prst="rect">
                <a:avLst/>
              </a:prstGeom>
              <a:blipFill rotWithShape="0">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54438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AU" sz="1800" dirty="0"/>
                  <a:t>Mirrlees’ paradox suggests that if the likelihood ratio approaches (negative) infinity when x approaches the left tail, the Lagrange multiplier </a:t>
                </a:r>
                <a:r>
                  <a:rPr lang="el-GR" sz="1800" dirty="0"/>
                  <a:t>β</a:t>
                </a:r>
                <a:r>
                  <a:rPr lang="en-AU" sz="1800" dirty="0"/>
                  <a:t> must approach zero, suggesting that the first-best outcome can be arbitrarily close (or the second best does not exist).</a:t>
                </a:r>
              </a:p>
              <a:p>
                <a:pPr lvl="1"/>
                <a:r>
                  <a:rPr lang="en-AU" sz="1600" dirty="0"/>
                  <a:t>For example, when </a:t>
                </a:r>
                <a14:m>
                  <m:oMath xmlns:m="http://schemas.openxmlformats.org/officeDocument/2006/math">
                    <m:r>
                      <a:rPr lang="en-AU" sz="1600" b="0" i="1" smtClean="0">
                        <a:latin typeface="Cambria Math" panose="02040503050406030204" pitchFamily="18" charset="0"/>
                      </a:rPr>
                      <m:t>𝑓</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𝑥</m:t>
                        </m:r>
                      </m:e>
                      <m:e>
                        <m:r>
                          <a:rPr lang="en-AU" sz="1600" b="0" i="1" smtClean="0">
                            <a:latin typeface="Cambria Math" panose="02040503050406030204" pitchFamily="18" charset="0"/>
                          </a:rPr>
                          <m:t>𝑎</m:t>
                        </m:r>
                      </m:e>
                    </m:d>
                    <m:r>
                      <a:rPr lang="en-AU" sz="1600" b="0" i="1" smtClean="0">
                        <a:latin typeface="Cambria Math" panose="02040503050406030204" pitchFamily="18" charset="0"/>
                      </a:rPr>
                      <m:t>=</m:t>
                    </m:r>
                    <m:f>
                      <m:fPr>
                        <m:ctrlPr>
                          <a:rPr lang="en-AU" sz="1600" b="0" i="1" smtClean="0">
                            <a:latin typeface="Cambria Math" panose="02040503050406030204" pitchFamily="18" charset="0"/>
                          </a:rPr>
                        </m:ctrlPr>
                      </m:fPr>
                      <m:num>
                        <m:r>
                          <a:rPr lang="en-AU" sz="1600" b="0" i="1" smtClean="0">
                            <a:latin typeface="Cambria Math" panose="02040503050406030204" pitchFamily="18" charset="0"/>
                          </a:rPr>
                          <m:t>1</m:t>
                        </m:r>
                      </m:num>
                      <m:den>
                        <m:rad>
                          <m:radPr>
                            <m:degHide m:val="on"/>
                            <m:ctrlPr>
                              <a:rPr lang="en-AU" sz="1600" b="0" i="1" smtClean="0">
                                <a:latin typeface="Cambria Math" panose="02040503050406030204" pitchFamily="18" charset="0"/>
                              </a:rPr>
                            </m:ctrlPr>
                          </m:radPr>
                          <m:deg/>
                          <m:e>
                            <m:r>
                              <a:rPr lang="en-AU" sz="1600" b="0" i="1" smtClean="0">
                                <a:latin typeface="Cambria Math" panose="02040503050406030204" pitchFamily="18" charset="0"/>
                              </a:rPr>
                              <m:t>2</m:t>
                            </m:r>
                            <m:r>
                              <a:rPr lang="en-AU" sz="1600" b="0" i="1" smtClean="0">
                                <a:latin typeface="Cambria Math" panose="02040503050406030204" pitchFamily="18" charset="0"/>
                                <a:ea typeface="Cambria Math" panose="02040503050406030204" pitchFamily="18" charset="0"/>
                              </a:rPr>
                              <m:t>𝜋</m:t>
                            </m:r>
                          </m:e>
                        </m:rad>
                        <m:r>
                          <a:rPr lang="en-AU" sz="1600" b="0" i="1" smtClean="0">
                            <a:latin typeface="Cambria Math" panose="02040503050406030204" pitchFamily="18" charset="0"/>
                            <a:ea typeface="Cambria Math" panose="02040503050406030204" pitchFamily="18" charset="0"/>
                          </a:rPr>
                          <m:t>𝜎</m:t>
                        </m:r>
                      </m:den>
                    </m:f>
                    <m:r>
                      <a:rPr lang="en-AU" sz="1600" b="0" i="1" smtClean="0">
                        <a:latin typeface="Cambria Math" panose="02040503050406030204" pitchFamily="18" charset="0"/>
                      </a:rPr>
                      <m:t>𝑒𝑥𝑝</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m:t>
                        </m:r>
                        <m:f>
                          <m:fPr>
                            <m:ctrlPr>
                              <a:rPr lang="en-AU" sz="1600" b="0" i="1" smtClean="0">
                                <a:latin typeface="Cambria Math" panose="02040503050406030204" pitchFamily="18" charset="0"/>
                              </a:rPr>
                            </m:ctrlPr>
                          </m:fPr>
                          <m:num>
                            <m:sSup>
                              <m:sSupPr>
                                <m:ctrlPr>
                                  <a:rPr lang="en-AU" sz="1600" b="0" i="1" smtClean="0">
                                    <a:latin typeface="Cambria Math" panose="02040503050406030204" pitchFamily="18" charset="0"/>
                                  </a:rPr>
                                </m:ctrlPr>
                              </m:sSupPr>
                              <m:e>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r>
                                  <a:rPr lang="en-AU" sz="1600" b="0" i="1" smtClean="0">
                                    <a:latin typeface="Cambria Math" panose="02040503050406030204" pitchFamily="18" charset="0"/>
                                  </a:rPr>
                                  <m:t>𝑎</m:t>
                                </m:r>
                                <m:r>
                                  <a:rPr lang="en-AU" sz="1600" b="0" i="1" smtClean="0">
                                    <a:latin typeface="Cambria Math" panose="02040503050406030204" pitchFamily="18" charset="0"/>
                                  </a:rPr>
                                  <m:t>)</m:t>
                                </m:r>
                              </m:e>
                              <m:sup>
                                <m:r>
                                  <a:rPr lang="en-AU" sz="1600" b="0" i="1" smtClean="0">
                                    <a:latin typeface="Cambria Math" panose="02040503050406030204" pitchFamily="18" charset="0"/>
                                  </a:rPr>
                                  <m:t>2</m:t>
                                </m:r>
                              </m:sup>
                            </m:sSup>
                          </m:num>
                          <m:den>
                            <m:r>
                              <a:rPr lang="en-AU" sz="1600" b="0" i="1" smtClean="0">
                                <a:latin typeface="Cambria Math" panose="02040503050406030204" pitchFamily="18" charset="0"/>
                              </a:rPr>
                              <m:t>2</m:t>
                            </m:r>
                            <m:sSup>
                              <m:sSupPr>
                                <m:ctrlPr>
                                  <a:rPr lang="en-AU" sz="1600" b="0" i="1" smtClean="0">
                                    <a:latin typeface="Cambria Math" panose="02040503050406030204" pitchFamily="18" charset="0"/>
                                    <a:ea typeface="Cambria Math" panose="02040503050406030204" pitchFamily="18" charset="0"/>
                                  </a:rPr>
                                </m:ctrlPr>
                              </m:sSupPr>
                              <m:e>
                                <m:r>
                                  <a:rPr lang="en-AU" sz="1600" b="0" i="1" smtClean="0">
                                    <a:latin typeface="Cambria Math" panose="02040503050406030204" pitchFamily="18" charset="0"/>
                                    <a:ea typeface="Cambria Math" panose="02040503050406030204" pitchFamily="18" charset="0"/>
                                  </a:rPr>
                                  <m:t>𝜎</m:t>
                                </m:r>
                              </m:e>
                              <m:sup>
                                <m:r>
                                  <a:rPr lang="en-AU" sz="1600" b="0" i="1" smtClean="0">
                                    <a:latin typeface="Cambria Math" panose="02040503050406030204" pitchFamily="18" charset="0"/>
                                    <a:ea typeface="Cambria Math" panose="02040503050406030204" pitchFamily="18" charset="0"/>
                                  </a:rPr>
                                  <m:t>2</m:t>
                                </m:r>
                              </m:sup>
                            </m:sSup>
                          </m:den>
                        </m:f>
                      </m:e>
                    </m:d>
                    <m:r>
                      <a:rPr lang="en-AU" sz="1600" b="0" i="0" smtClean="0">
                        <a:latin typeface="Cambria Math" panose="02040503050406030204" pitchFamily="18" charset="0"/>
                        <a:ea typeface="Cambria Math" panose="02040503050406030204" pitchFamily="18" charset="0"/>
                      </a:rPr>
                      <m:t> </m:t>
                    </m:r>
                  </m:oMath>
                </a14:m>
                <a:r>
                  <a:rPr lang="en-AU" sz="1600" dirty="0"/>
                  <a:t>and the principal is risk-neutral, the second-best contract is characterized by:</a:t>
                </a:r>
              </a:p>
              <a:p>
                <a:pPr lvl="1"/>
                <a:endParaRPr lang="en-AU" sz="1600" dirty="0"/>
              </a:p>
              <a:p>
                <a:pPr lvl="1"/>
                <a:endParaRPr lang="en-AU" sz="1600" dirty="0"/>
              </a:p>
              <a:p>
                <a:pPr lvl="1"/>
                <a:r>
                  <a:rPr lang="en-AU" sz="1600" dirty="0"/>
                  <a:t>It explains why “moving support” can achieve the first-best.</a:t>
                </a:r>
              </a:p>
              <a:p>
                <a:pPr lvl="1"/>
                <a:r>
                  <a:rPr lang="en-US" sz="1600" dirty="0"/>
                  <a:t>Read </a:t>
                </a:r>
                <a:r>
                  <a:rPr lang="en-US" sz="1600" dirty="0" err="1"/>
                  <a:t>Mirrlees</a:t>
                </a:r>
                <a:r>
                  <a:rPr lang="en-US" sz="1600" dirty="0"/>
                  <a:t> (1975, 1999) for further details.</a:t>
                </a:r>
                <a:endParaRPr lang="en-AU" sz="1600" dirty="0"/>
              </a:p>
              <a:p>
                <a:pPr lvl="1"/>
                <a:endParaRPr lang="en-AU"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74" t="-2083"/>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Issues related to moral hazard models (Optional)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968412-ED44-495F-B571-9545F985BB7C}"/>
                  </a:ext>
                </a:extLst>
              </p:cNvPr>
              <p:cNvSpPr txBox="1"/>
              <p:nvPr/>
            </p:nvSpPr>
            <p:spPr>
              <a:xfrm>
                <a:off x="3247551" y="3260701"/>
                <a:ext cx="2591672"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𝑢</m:t>
                              </m:r>
                            </m:e>
                            <m:sup>
                              <m:r>
                                <a:rPr lang="en-AU" b="0" i="1" smtClean="0">
                                  <a:latin typeface="Cambria Math" panose="02040503050406030204" pitchFamily="18" charset="0"/>
                                </a:rPr>
                                <m:t>′</m:t>
                              </m:r>
                            </m:sup>
                          </m:sSup>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den>
                      </m:f>
                      <m:r>
                        <a:rPr lang="en-AU" b="0" i="0"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𝛼</m:t>
                      </m:r>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𝛽</m:t>
                      </m:r>
                      <m:f>
                        <m:fPr>
                          <m:ctrlPr>
                            <a:rPr lang="en-AU" b="0" i="1" dirty="0" smtClean="0">
                              <a:latin typeface="Cambria Math" panose="02040503050406030204" pitchFamily="18" charset="0"/>
                              <a:ea typeface="Cambria Math" panose="02040503050406030204" pitchFamily="18" charset="0"/>
                            </a:rPr>
                          </m:ctrlPr>
                        </m:fPr>
                        <m:num>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𝑥</m:t>
                          </m:r>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𝑎</m:t>
                          </m:r>
                          <m:r>
                            <a:rPr lang="en-AU" b="0" i="1" dirty="0" smtClean="0">
                              <a:latin typeface="Cambria Math" panose="02040503050406030204" pitchFamily="18" charset="0"/>
                              <a:ea typeface="Cambria Math" panose="02040503050406030204" pitchFamily="18" charset="0"/>
                            </a:rPr>
                            <m:t>)</m:t>
                          </m:r>
                        </m:num>
                        <m:den>
                          <m:sSup>
                            <m:sSupPr>
                              <m:ctrlPr>
                                <a:rPr lang="en-AU" b="0" i="1" dirty="0" smtClean="0">
                                  <a:latin typeface="Cambria Math" panose="02040503050406030204" pitchFamily="18" charset="0"/>
                                  <a:ea typeface="Cambria Math" panose="02040503050406030204" pitchFamily="18" charset="0"/>
                                </a:rPr>
                              </m:ctrlPr>
                            </m:sSupPr>
                            <m:e>
                              <m:r>
                                <a:rPr lang="en-AU" b="0" i="1" dirty="0" smtClean="0">
                                  <a:latin typeface="Cambria Math" panose="02040503050406030204" pitchFamily="18" charset="0"/>
                                  <a:ea typeface="Cambria Math" panose="02040503050406030204" pitchFamily="18" charset="0"/>
                                </a:rPr>
                                <m:t>𝜎</m:t>
                              </m:r>
                            </m:e>
                            <m:sup>
                              <m:r>
                                <a:rPr lang="en-AU" b="0" i="1" dirty="0" smtClean="0">
                                  <a:latin typeface="Cambria Math" panose="02040503050406030204" pitchFamily="18" charset="0"/>
                                  <a:ea typeface="Cambria Math" panose="02040503050406030204" pitchFamily="18" charset="0"/>
                                </a:rPr>
                                <m:t>2</m:t>
                              </m:r>
                            </m:sup>
                          </m:sSup>
                        </m:den>
                      </m:f>
                    </m:oMath>
                  </m:oMathPara>
                </a14:m>
                <a:endParaRPr lang="en-AU" dirty="0"/>
              </a:p>
            </p:txBody>
          </p:sp>
        </mc:Choice>
        <mc:Fallback xmlns="">
          <p:sp>
            <p:nvSpPr>
              <p:cNvPr id="6" name="TextBox 5">
                <a:extLst>
                  <a:ext uri="{FF2B5EF4-FFF2-40B4-BE49-F238E27FC236}">
                    <a16:creationId xmlns:a16="http://schemas.microsoft.com/office/drawing/2014/main" id="{C6968412-ED44-495F-B571-9545F985BB7C}"/>
                  </a:ext>
                </a:extLst>
              </p:cNvPr>
              <p:cNvSpPr txBox="1">
                <a:spLocks noRot="1" noChangeAspect="1" noMove="1" noResize="1" noEditPoints="1" noAdjustHandles="1" noChangeArrowheads="1" noChangeShapeType="1" noTextEdit="1"/>
              </p:cNvSpPr>
              <p:nvPr/>
            </p:nvSpPr>
            <p:spPr>
              <a:xfrm>
                <a:off x="3247551" y="3260701"/>
                <a:ext cx="2591672" cy="576761"/>
              </a:xfrm>
              <a:prstGeom prst="rect">
                <a:avLst/>
              </a:prstGeom>
              <a:blipFill>
                <a:blip r:embed="rId4"/>
                <a:stretch>
                  <a:fillRect/>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D9B6D757-6470-44BE-A1E2-8EFC94374C15}"/>
              </a:ext>
            </a:extLst>
          </p:cNvPr>
          <p:cNvSpPr txBox="1"/>
          <p:nvPr/>
        </p:nvSpPr>
        <p:spPr>
          <a:xfrm>
            <a:off x="6021092" y="2945425"/>
            <a:ext cx="3053166" cy="1815882"/>
          </a:xfrm>
          <a:prstGeom prst="rect">
            <a:avLst/>
          </a:prstGeom>
          <a:noFill/>
        </p:spPr>
        <p:txBody>
          <a:bodyPr wrap="square" rtlCol="0">
            <a:spAutoFit/>
          </a:bodyPr>
          <a:lstStyle/>
          <a:p>
            <a:r>
              <a:rPr lang="en-AU" sz="1400" dirty="0">
                <a:latin typeface="Times New Roman" panose="02020603050405020304" pitchFamily="18" charset="0"/>
                <a:cs typeface="Times New Roman" panose="02020603050405020304" pitchFamily="18" charset="0"/>
              </a:rPr>
              <a:t>This differential equation needs to hold for any </a:t>
            </a:r>
            <a:r>
              <a:rPr lang="en-AU" sz="1400" i="1" dirty="0">
                <a:latin typeface="Times New Roman" panose="02020603050405020304" pitchFamily="18" charset="0"/>
                <a:cs typeface="Times New Roman" panose="02020603050405020304" pitchFamily="18" charset="0"/>
              </a:rPr>
              <a:t>x</a:t>
            </a:r>
            <a:r>
              <a:rPr lang="en-AU" sz="1400" dirty="0">
                <a:latin typeface="Times New Roman" panose="02020603050405020304" pitchFamily="18" charset="0"/>
                <a:cs typeface="Times New Roman" panose="02020603050405020304" pitchFamily="18" charset="0"/>
              </a:rPr>
              <a:t>. When </a:t>
            </a:r>
            <a:r>
              <a:rPr lang="en-AU" sz="1400" i="1" dirty="0">
                <a:latin typeface="Times New Roman" panose="02020603050405020304" pitchFamily="18" charset="0"/>
                <a:cs typeface="Times New Roman" panose="02020603050405020304" pitchFamily="18" charset="0"/>
              </a:rPr>
              <a:t>x</a:t>
            </a:r>
            <a:r>
              <a:rPr lang="en-AU" sz="1400" dirty="0">
                <a:latin typeface="Times New Roman" panose="02020603050405020304" pitchFamily="18" charset="0"/>
                <a:cs typeface="Times New Roman" panose="02020603050405020304" pitchFamily="18" charset="0"/>
              </a:rPr>
              <a:t> approaches negative infinity, the LHS is non-negative and the RHS approaches negative infinity for any positive </a:t>
            </a:r>
            <a:r>
              <a:rPr lang="el-GR" sz="1400" dirty="0">
                <a:latin typeface="Times New Roman" panose="02020603050405020304" pitchFamily="18" charset="0"/>
                <a:cs typeface="Times New Roman" panose="02020603050405020304" pitchFamily="18" charset="0"/>
              </a:rPr>
              <a:t>β</a:t>
            </a:r>
            <a:r>
              <a:rPr lang="en-AU" sz="1400" dirty="0">
                <a:latin typeface="Times New Roman" panose="02020603050405020304" pitchFamily="18" charset="0"/>
                <a:cs typeface="Times New Roman" panose="02020603050405020304" pitchFamily="18" charset="0"/>
              </a:rPr>
              <a:t>. Hence, the only feasible </a:t>
            </a:r>
            <a:r>
              <a:rPr lang="el-GR" sz="1400" dirty="0">
                <a:latin typeface="Times New Roman" panose="02020603050405020304" pitchFamily="18" charset="0"/>
                <a:cs typeface="Times New Roman" panose="02020603050405020304" pitchFamily="18" charset="0"/>
              </a:rPr>
              <a:t>β</a:t>
            </a:r>
            <a:r>
              <a:rPr lang="en-AU" sz="1400" dirty="0">
                <a:latin typeface="Times New Roman" panose="02020603050405020304" pitchFamily="18" charset="0"/>
                <a:cs typeface="Times New Roman" panose="02020603050405020304" pitchFamily="18" charset="0"/>
              </a:rPr>
              <a:t> is zero (suggesting that the IC is not binding or the FB solution is arbitrarily close).</a:t>
            </a:r>
          </a:p>
        </p:txBody>
      </p:sp>
    </p:spTree>
    <p:extLst>
      <p:ext uri="{BB962C8B-B14F-4D97-AF65-F5344CB8AC3E}">
        <p14:creationId xmlns:p14="http://schemas.microsoft.com/office/powerpoint/2010/main" val="4161579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AU" sz="1800" dirty="0"/>
                  <a:t>To solve the moral hazard model, a convenient method is to replace the complex IC constraints with the agent’s first-order condition and to omit the agent’s second-order condition.</a:t>
                </a:r>
              </a:p>
              <a:p>
                <a:pPr lvl="1"/>
                <a:r>
                  <a:rPr lang="en-US" sz="1600" dirty="0"/>
                  <a:t>Note that the first-order approach was popularized by </a:t>
                </a:r>
                <a:r>
                  <a:rPr lang="en-US" sz="1600" dirty="0" err="1"/>
                  <a:t>Holmstrom</a:t>
                </a:r>
                <a:r>
                  <a:rPr lang="en-US" sz="1600" dirty="0"/>
                  <a:t> (1979).</a:t>
                </a:r>
                <a:endParaRPr lang="en-AU" sz="1600" dirty="0"/>
              </a:p>
              <a:p>
                <a:pPr lvl="1"/>
                <a:r>
                  <a:rPr lang="en-AU" sz="1600" dirty="0"/>
                  <a:t>However, this approach could relax the principal’s model too much to produce a feasible solution (</a:t>
                </a:r>
                <a:r>
                  <a:rPr lang="en-AU" sz="1600" dirty="0" err="1"/>
                  <a:t>Mirrlees</a:t>
                </a:r>
                <a:r>
                  <a:rPr lang="en-AU" sz="1600" dirty="0"/>
                  <a:t> 1975, 1999). </a:t>
                </a:r>
              </a:p>
              <a:p>
                <a:pPr lvl="1"/>
                <a:r>
                  <a:rPr lang="en-AU" sz="1600" dirty="0" err="1"/>
                  <a:t>Mirrlees-Rodgerson</a:t>
                </a:r>
                <a:r>
                  <a:rPr lang="en-AU" sz="1600" dirty="0"/>
                  <a:t> conditions are </a:t>
                </a:r>
                <a:r>
                  <a:rPr lang="en-AU" sz="1600" dirty="0">
                    <a:solidFill>
                      <a:srgbClr val="0000FF"/>
                    </a:solidFill>
                  </a:rPr>
                  <a:t>sufficient</a:t>
                </a:r>
                <a:r>
                  <a:rPr lang="en-AU" sz="1600" dirty="0"/>
                  <a:t> to ensure that the first-order approach is valid.</a:t>
                </a:r>
              </a:p>
              <a:p>
                <a:pPr lvl="2"/>
                <a:r>
                  <a:rPr lang="en-AU" sz="1600" dirty="0"/>
                  <a:t>Not many distributions can satisfy both monotonic likelihood ratio (MLRC) and convex distribution function (CDFC).</a:t>
                </a:r>
              </a:p>
              <a:p>
                <a:pPr lvl="2"/>
                <a:r>
                  <a:rPr lang="en-AU" sz="1600" dirty="0" err="1"/>
                  <a:t>LiCalzi</a:t>
                </a:r>
                <a:r>
                  <a:rPr lang="en-AU" sz="1600" dirty="0"/>
                  <a:t> and </a:t>
                </a:r>
                <a:r>
                  <a:rPr lang="en-AU" sz="1600" dirty="0" err="1"/>
                  <a:t>Spaeter</a:t>
                </a:r>
                <a:r>
                  <a:rPr lang="en-AU" sz="1600" dirty="0"/>
                  <a:t> (2003) provided an example: </a:t>
                </a:r>
                <a14:m>
                  <m:oMath xmlns:m="http://schemas.openxmlformats.org/officeDocument/2006/math">
                    <m:r>
                      <a:rPr lang="en-AU" sz="1600" b="0" i="1" smtClean="0">
                        <a:latin typeface="Cambria Math" panose="02040503050406030204" pitchFamily="18" charset="0"/>
                      </a:rPr>
                      <m:t>𝐹</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𝑥</m:t>
                        </m:r>
                      </m:e>
                      <m:e>
                        <m:r>
                          <a:rPr lang="en-AU" sz="1600" b="0" i="1" smtClean="0">
                            <a:latin typeface="Cambria Math" panose="02040503050406030204" pitchFamily="18" charset="0"/>
                          </a:rPr>
                          <m:t>𝑎</m:t>
                        </m:r>
                      </m:e>
                    </m:d>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f>
                      <m:fPr>
                        <m:ctrlPr>
                          <a:rPr lang="en-AU" sz="1600" b="0" i="1" smtClean="0">
                            <a:latin typeface="Cambria Math" panose="02040503050406030204" pitchFamily="18" charset="0"/>
                          </a:rPr>
                        </m:ctrlPr>
                      </m:fPr>
                      <m:num>
                        <m:r>
                          <a:rPr lang="en-AU" sz="1600" b="0" i="1" smtClean="0">
                            <a:latin typeface="Cambria Math" panose="02040503050406030204" pitchFamily="18" charset="0"/>
                          </a:rPr>
                          <m:t>𝑥</m:t>
                        </m:r>
                        <m:r>
                          <a:rPr lang="en-AU" sz="1600" b="0" i="1" smtClean="0">
                            <a:latin typeface="Cambria Math" panose="02040503050406030204" pitchFamily="18" charset="0"/>
                          </a:rPr>
                          <m:t>−</m:t>
                        </m:r>
                        <m:sSup>
                          <m:sSupPr>
                            <m:ctrlPr>
                              <a:rPr lang="en-AU" sz="1600" b="0" i="1" smtClean="0">
                                <a:latin typeface="Cambria Math" panose="02040503050406030204" pitchFamily="18" charset="0"/>
                              </a:rPr>
                            </m:ctrlPr>
                          </m:sSupPr>
                          <m:e>
                            <m:r>
                              <a:rPr lang="en-AU" sz="1600" b="0" i="1" smtClean="0">
                                <a:latin typeface="Cambria Math" panose="02040503050406030204" pitchFamily="18" charset="0"/>
                              </a:rPr>
                              <m:t>𝑥</m:t>
                            </m:r>
                          </m:e>
                          <m:sup>
                            <m:r>
                              <a:rPr lang="en-AU" sz="1600" b="0" i="1" smtClean="0">
                                <a:latin typeface="Cambria Math" panose="02040503050406030204" pitchFamily="18" charset="0"/>
                              </a:rPr>
                              <m:t>2</m:t>
                            </m:r>
                          </m:sup>
                        </m:sSup>
                      </m:num>
                      <m:den>
                        <m:r>
                          <a:rPr lang="en-AU" sz="1600" b="0" i="1" smtClean="0">
                            <a:latin typeface="Cambria Math" panose="02040503050406030204" pitchFamily="18" charset="0"/>
                          </a:rPr>
                          <m:t>𝑎</m:t>
                        </m:r>
                        <m:r>
                          <a:rPr lang="en-AU" sz="1600" b="0" i="1" smtClean="0">
                            <a:latin typeface="Cambria Math" panose="02040503050406030204" pitchFamily="18" charset="0"/>
                          </a:rPr>
                          <m:t>+1</m:t>
                        </m:r>
                      </m:den>
                    </m:f>
                  </m:oMath>
                </a14:m>
                <a:r>
                  <a:rPr lang="en-AU" sz="1600" dirty="0"/>
                  <a:t>, for any </a:t>
                </a:r>
                <a:r>
                  <a:rPr lang="en-AU" sz="1600" i="1" dirty="0">
                    <a:latin typeface="Times New Roman" panose="02020603050405020304" pitchFamily="18" charset="0"/>
                    <a:cs typeface="Times New Roman" panose="02020603050405020304" pitchFamily="18" charset="0"/>
                  </a:rPr>
                  <a:t>x</a:t>
                </a:r>
                <a:r>
                  <a:rPr lang="en-AU" sz="1600" dirty="0"/>
                  <a:t> between 0 and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22" t="-868" r="-844" b="-2257"/>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Issues related to moral hazard models (Optional)</a:t>
            </a:r>
          </a:p>
        </p:txBody>
      </p:sp>
    </p:spTree>
    <p:extLst>
      <p:ext uri="{BB962C8B-B14F-4D97-AF65-F5344CB8AC3E}">
        <p14:creationId xmlns:p14="http://schemas.microsoft.com/office/powerpoint/2010/main" val="43186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A linear contract (i.e., w(x)=</a:t>
            </a:r>
            <a:r>
              <a:rPr lang="en-AU" sz="1800" dirty="0" err="1"/>
              <a:t>f+bx</a:t>
            </a:r>
            <a:r>
              <a:rPr lang="en-AU" sz="1800" dirty="0"/>
              <a:t>) is generally sub-optimal. </a:t>
            </a:r>
          </a:p>
          <a:p>
            <a:pPr lvl="1"/>
            <a:r>
              <a:rPr lang="en-AU" sz="1600" dirty="0"/>
              <a:t>Instead of identifying a function, we now narrow our analysis to finding the constant f (which represents the base salary) and the slope b (which represents the linear bonus per unit of output).</a:t>
            </a:r>
          </a:p>
          <a:p>
            <a:r>
              <a:rPr lang="en-AU" sz="1800" dirty="0">
                <a:latin typeface="Tw Cen MT" panose="020B0602020104020603" pitchFamily="34" charset="0"/>
                <a:cs typeface="Times New Roman" panose="02020603050405020304" pitchFamily="18" charset="0"/>
              </a:rPr>
              <a:t>Linear contracts are commonly used in practice despite the theoretical result that a linear contract is not optimal. </a:t>
            </a:r>
          </a:p>
          <a:p>
            <a:pPr lvl="1"/>
            <a:r>
              <a:rPr lang="en-AU" sz="1600" dirty="0">
                <a:latin typeface="Tw Cen MT" panose="020B0602020104020603" pitchFamily="34" charset="0"/>
                <a:cs typeface="Times New Roman" panose="02020603050405020304" pitchFamily="18" charset="0"/>
              </a:rPr>
              <a:t>Using a sub-optimal contract is throwing money away. </a:t>
            </a:r>
          </a:p>
        </p:txBody>
      </p:sp>
      <p:sp>
        <p:nvSpPr>
          <p:cNvPr id="5" name="Text Placeholder 4"/>
          <p:cNvSpPr>
            <a:spLocks noGrp="1"/>
          </p:cNvSpPr>
          <p:nvPr>
            <p:ph type="body" sz="quarter" idx="13"/>
          </p:nvPr>
        </p:nvSpPr>
        <p:spPr/>
        <p:txBody>
          <a:bodyPr>
            <a:normAutofit/>
          </a:bodyPr>
          <a:lstStyle/>
          <a:p>
            <a:r>
              <a:rPr lang="en-AU" sz="1400" dirty="0"/>
              <a:t>Issues related to moral hazard models</a:t>
            </a:r>
          </a:p>
        </p:txBody>
      </p:sp>
    </p:spTree>
    <p:extLst>
      <p:ext uri="{BB962C8B-B14F-4D97-AF65-F5344CB8AC3E}">
        <p14:creationId xmlns:p14="http://schemas.microsoft.com/office/powerpoint/2010/main" val="31543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latin typeface="Tw Cen MT" panose="020B0602020104020603" pitchFamily="34" charset="0"/>
                <a:cs typeface="Times New Roman" panose="02020603050405020304" pitchFamily="18" charset="0"/>
              </a:rPr>
              <a:t>Is there any explanation for this empirical observation (other than simplicity)?</a:t>
            </a:r>
          </a:p>
          <a:p>
            <a:pPr lvl="1"/>
            <a:r>
              <a:rPr lang="en-AU" sz="1600" dirty="0"/>
              <a:t>A theoretical puzzle that has not been fully answered.</a:t>
            </a:r>
          </a:p>
          <a:p>
            <a:pPr lvl="1"/>
            <a:endParaRPr lang="en-AU" sz="1600" dirty="0"/>
          </a:p>
          <a:p>
            <a:r>
              <a:rPr lang="en-AU" sz="1800" dirty="0"/>
              <a:t>We focus on linear contracts in this unit due to its simplicity.</a:t>
            </a:r>
          </a:p>
        </p:txBody>
      </p:sp>
      <p:sp>
        <p:nvSpPr>
          <p:cNvPr id="5" name="Text Placeholder 4"/>
          <p:cNvSpPr>
            <a:spLocks noGrp="1"/>
          </p:cNvSpPr>
          <p:nvPr>
            <p:ph type="body" sz="quarter" idx="13"/>
          </p:nvPr>
        </p:nvSpPr>
        <p:spPr/>
        <p:txBody>
          <a:bodyPr>
            <a:normAutofit/>
          </a:bodyPr>
          <a:lstStyle/>
          <a:p>
            <a:r>
              <a:rPr lang="en-AU" sz="1400" dirty="0"/>
              <a:t>Issues related to moral hazard models</a:t>
            </a:r>
          </a:p>
        </p:txBody>
      </p:sp>
    </p:spTree>
    <p:extLst>
      <p:ext uri="{BB962C8B-B14F-4D97-AF65-F5344CB8AC3E}">
        <p14:creationId xmlns:p14="http://schemas.microsoft.com/office/powerpoint/2010/main" val="739349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AU" dirty="0"/>
                  <a:t>The principal hires an agent to undertake a project. If the agent exerts effort at level </a:t>
                </a:r>
                <a:r>
                  <a:rPr lang="en-AU" dirty="0">
                    <a:solidFill>
                      <a:srgbClr val="0B02BE"/>
                    </a:solidFill>
                  </a:rPr>
                  <a:t>a</a:t>
                </a:r>
                <a:r>
                  <a:rPr lang="en-AU" dirty="0"/>
                  <a:t>, the chance that the project succeeds is also </a:t>
                </a:r>
                <a:r>
                  <a:rPr lang="en-AU" dirty="0">
                    <a:solidFill>
                      <a:srgbClr val="0B02BE"/>
                    </a:solidFill>
                  </a:rPr>
                  <a:t>a</a:t>
                </a:r>
                <a:r>
                  <a:rPr lang="en-AU" dirty="0"/>
                  <a:t> (where 0≤a≤1). If the project succeeds, it generates a terminal net cash flow of </a:t>
                </a:r>
                <a:r>
                  <a:rPr lang="en-AU" dirty="0">
                    <a:solidFill>
                      <a:srgbClr val="0B02BE"/>
                    </a:solidFill>
                  </a:rPr>
                  <a:t>V&gt;0</a:t>
                </a:r>
                <a:r>
                  <a:rPr lang="en-AU" dirty="0"/>
                  <a:t>. If the project fails, it generates a zero terminal net cash flow. The cost of effort incurred by the agent equals </a:t>
                </a:r>
                <a14:m>
                  <m:oMath xmlns:m="http://schemas.openxmlformats.org/officeDocument/2006/math">
                    <m:r>
                      <a:rPr lang="en-AU" b="0" i="1" smtClean="0">
                        <a:solidFill>
                          <a:srgbClr val="0B02BE"/>
                        </a:solidFill>
                        <a:latin typeface="Cambria Math" panose="02040503050406030204" pitchFamily="18" charset="0"/>
                      </a:rPr>
                      <m:t>𝑘</m:t>
                    </m:r>
                    <m:d>
                      <m:dPr>
                        <m:ctrlPr>
                          <a:rPr lang="en-AU" b="0" i="1" smtClean="0">
                            <a:solidFill>
                              <a:srgbClr val="0B02BE"/>
                            </a:solidFill>
                            <a:latin typeface="Cambria Math" panose="02040503050406030204" pitchFamily="18" charset="0"/>
                          </a:rPr>
                        </m:ctrlPr>
                      </m:dPr>
                      <m:e>
                        <m:r>
                          <a:rPr lang="en-AU" b="0" i="1" smtClean="0">
                            <a:solidFill>
                              <a:srgbClr val="0B02BE"/>
                            </a:solidFill>
                            <a:latin typeface="Cambria Math" panose="02040503050406030204" pitchFamily="18" charset="0"/>
                          </a:rPr>
                          <m:t>𝑎</m:t>
                        </m:r>
                      </m:e>
                    </m:d>
                    <m:r>
                      <a:rPr lang="en-AU" b="0" i="1" smtClean="0">
                        <a:solidFill>
                          <a:srgbClr val="0B02BE"/>
                        </a:solidFill>
                        <a:latin typeface="Cambria Math" panose="02040503050406030204" pitchFamily="18" charset="0"/>
                      </a:rPr>
                      <m:t>=</m:t>
                    </m:r>
                    <m:f>
                      <m:fPr>
                        <m:ctrlPr>
                          <a:rPr lang="en-AU" b="0" i="1" smtClean="0">
                            <a:solidFill>
                              <a:srgbClr val="0B02BE"/>
                            </a:solidFill>
                            <a:latin typeface="Cambria Math" panose="02040503050406030204" pitchFamily="18" charset="0"/>
                          </a:rPr>
                        </m:ctrlPr>
                      </m:fPr>
                      <m:num>
                        <m:sSup>
                          <m:sSupPr>
                            <m:ctrlPr>
                              <a:rPr lang="en-AU" b="0" i="1" smtClean="0">
                                <a:solidFill>
                                  <a:srgbClr val="0B02BE"/>
                                </a:solidFill>
                                <a:latin typeface="Cambria Math" panose="02040503050406030204" pitchFamily="18" charset="0"/>
                              </a:rPr>
                            </m:ctrlPr>
                          </m:sSupPr>
                          <m:e>
                            <m:r>
                              <a:rPr lang="en-AU" b="0" i="1" smtClean="0">
                                <a:solidFill>
                                  <a:srgbClr val="0B02BE"/>
                                </a:solidFill>
                                <a:latin typeface="Cambria Math" panose="02040503050406030204" pitchFamily="18" charset="0"/>
                              </a:rPr>
                              <m:t>𝑎</m:t>
                            </m:r>
                          </m:e>
                          <m:sup>
                            <m:r>
                              <a:rPr lang="en-AU" b="0" i="1" smtClean="0">
                                <a:solidFill>
                                  <a:srgbClr val="0B02BE"/>
                                </a:solidFill>
                                <a:latin typeface="Cambria Math" panose="02040503050406030204" pitchFamily="18" charset="0"/>
                              </a:rPr>
                              <m:t>2</m:t>
                            </m:r>
                          </m:sup>
                        </m:sSup>
                      </m:num>
                      <m:den>
                        <m:r>
                          <a:rPr lang="en-AU" b="0" i="1" smtClean="0">
                            <a:solidFill>
                              <a:srgbClr val="0B02BE"/>
                            </a:solidFill>
                            <a:latin typeface="Cambria Math" panose="02040503050406030204" pitchFamily="18" charset="0"/>
                          </a:rPr>
                          <m:t>2</m:t>
                        </m:r>
                        <m:r>
                          <a:rPr lang="en-AU" b="0" i="1" smtClean="0">
                            <a:solidFill>
                              <a:srgbClr val="0B02BE"/>
                            </a:solidFill>
                            <a:latin typeface="Cambria Math" panose="02040503050406030204" pitchFamily="18" charset="0"/>
                          </a:rPr>
                          <m:t>𝑘</m:t>
                        </m:r>
                      </m:den>
                    </m:f>
                  </m:oMath>
                </a14:m>
                <a:r>
                  <a:rPr lang="en-AU" dirty="0"/>
                  <a:t>. </a:t>
                </a:r>
              </a:p>
              <a:p>
                <a:r>
                  <a:rPr lang="en-AU" dirty="0"/>
                  <a:t>Think of the output x as a binary random variable with probability a, x=h and with probability 1-a, x=0. </a:t>
                </a:r>
              </a:p>
              <a:p>
                <a:pPr lvl="1"/>
                <a:r>
                  <a:rPr lang="en-AU" sz="1600" dirty="0"/>
                  <a:t>MLRC must hold because a successful project must come from high level of effort.</a:t>
                </a:r>
              </a:p>
              <a:p>
                <a:pPr lvl="1"/>
                <a:r>
                  <a:rPr lang="en-AU" sz="1600" dirty="0"/>
                  <a:t>Alternatively, the probability that the agent exert high level of effort conditional on the project succeeding is high. In fact, MLRC holds for any binary random variable.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15" t="-2257" r="-352"/>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Example 1: A binary model</a:t>
            </a:r>
          </a:p>
        </p:txBody>
      </p:sp>
    </p:spTree>
    <p:extLst>
      <p:ext uri="{BB962C8B-B14F-4D97-AF65-F5344CB8AC3E}">
        <p14:creationId xmlns:p14="http://schemas.microsoft.com/office/powerpoint/2010/main" val="288866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Formulate the principal-agent model using the direct approach.</a:t>
            </a:r>
            <a:endParaRPr lang="en-AU" sz="1800" dirty="0"/>
          </a:p>
        </p:txBody>
      </p:sp>
      <p:sp>
        <p:nvSpPr>
          <p:cNvPr id="5" name="Text Placeholder 4"/>
          <p:cNvSpPr>
            <a:spLocks noGrp="1"/>
          </p:cNvSpPr>
          <p:nvPr>
            <p:ph type="body" sz="quarter" idx="13"/>
          </p:nvPr>
        </p:nvSpPr>
        <p:spPr/>
        <p:txBody>
          <a:bodyPr>
            <a:normAutofit/>
          </a:bodyPr>
          <a:lstStyle/>
          <a:p>
            <a:r>
              <a:rPr lang="en-AU" sz="1400" dirty="0"/>
              <a:t>Example 1: A binary model</a:t>
            </a:r>
          </a:p>
        </p:txBody>
      </p:sp>
    </p:spTree>
    <p:extLst>
      <p:ext uri="{BB962C8B-B14F-4D97-AF65-F5344CB8AC3E}">
        <p14:creationId xmlns:p14="http://schemas.microsoft.com/office/powerpoint/2010/main" val="2755841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How do you solve the model that you just formulate? </a:t>
            </a:r>
          </a:p>
          <a:p>
            <a:pPr lvl="1"/>
            <a:r>
              <a:rPr lang="en-AU" sz="1600" dirty="0"/>
              <a:t>Using </a:t>
            </a:r>
            <a:r>
              <a:rPr lang="en-AU" sz="1600" b="1" dirty="0"/>
              <a:t>EXCEL</a:t>
            </a:r>
          </a:p>
          <a:p>
            <a:pPr lvl="1"/>
            <a:r>
              <a:rPr lang="en-AU" sz="1600" dirty="0"/>
              <a:t>Or </a:t>
            </a:r>
            <a:r>
              <a:rPr lang="en-AU" sz="1600" b="1" dirty="0" err="1"/>
              <a:t>Karush</a:t>
            </a:r>
            <a:r>
              <a:rPr lang="en-AU" sz="1600" b="1" dirty="0"/>
              <a:t>–Kuhn–Tucker conditions</a:t>
            </a:r>
          </a:p>
          <a:p>
            <a:pPr lvl="1"/>
            <a:endParaRPr lang="en-US" sz="1600" b="1" dirty="0"/>
          </a:p>
          <a:p>
            <a:pPr lvl="1"/>
            <a:endParaRPr lang="en-US" sz="1600" b="1" dirty="0"/>
          </a:p>
          <a:p>
            <a:pPr lvl="1"/>
            <a:endParaRPr lang="en-US" sz="1600" b="1" dirty="0"/>
          </a:p>
          <a:p>
            <a:pPr lvl="1"/>
            <a:endParaRPr lang="en-US" sz="1600" b="1" dirty="0"/>
          </a:p>
          <a:p>
            <a:r>
              <a:rPr lang="en-US" sz="1600" dirty="0"/>
              <a:t>Note: For any binary model, the optimal contract can be translated into a linear contract (because two points always lead to a straight line). If the random output has more than 3 realizations, a linear contract is usually sub-optimal. </a:t>
            </a:r>
            <a:endParaRPr lang="en-AU" sz="1600" dirty="0"/>
          </a:p>
        </p:txBody>
      </p:sp>
      <p:sp>
        <p:nvSpPr>
          <p:cNvPr id="5" name="Text Placeholder 4"/>
          <p:cNvSpPr>
            <a:spLocks noGrp="1"/>
          </p:cNvSpPr>
          <p:nvPr>
            <p:ph type="body" sz="quarter" idx="13"/>
          </p:nvPr>
        </p:nvSpPr>
        <p:spPr/>
        <p:txBody>
          <a:bodyPr>
            <a:normAutofit/>
          </a:bodyPr>
          <a:lstStyle/>
          <a:p>
            <a:r>
              <a:rPr lang="en-AU" sz="1400" dirty="0"/>
              <a:t>Example 1: A binary model</a:t>
            </a:r>
          </a:p>
        </p:txBody>
      </p:sp>
    </p:spTree>
    <p:extLst>
      <p:ext uri="{BB962C8B-B14F-4D97-AF65-F5344CB8AC3E}">
        <p14:creationId xmlns:p14="http://schemas.microsoft.com/office/powerpoint/2010/main" val="224253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AU" dirty="0"/>
                  <a:t>The principal hires an agent to undertake a project. If the agent exerts effort at level </a:t>
                </a:r>
                <a:r>
                  <a:rPr lang="en-AU" dirty="0">
                    <a:solidFill>
                      <a:srgbClr val="0B02BE"/>
                    </a:solidFill>
                  </a:rPr>
                  <a:t>a</a:t>
                </a:r>
                <a:r>
                  <a:rPr lang="en-AU" dirty="0"/>
                  <a:t>, the project generates a terminal cash flow </a:t>
                </a:r>
                <a:r>
                  <a:rPr lang="en-AU" dirty="0">
                    <a:solidFill>
                      <a:srgbClr val="0B02BE"/>
                    </a:solidFill>
                  </a:rPr>
                  <a:t>x</a:t>
                </a:r>
                <a:r>
                  <a:rPr lang="en-AU" dirty="0"/>
                  <a:t> that is exponentially distributed with mean </a:t>
                </a:r>
                <a:r>
                  <a:rPr lang="en-AU" dirty="0">
                    <a:solidFill>
                      <a:srgbClr val="0B02BE"/>
                    </a:solidFill>
                  </a:rPr>
                  <a:t>a</a:t>
                </a:r>
                <a:r>
                  <a:rPr lang="en-AU" dirty="0"/>
                  <a:t>. </a:t>
                </a:r>
              </a:p>
              <a:p>
                <a:r>
                  <a:rPr lang="en-AU" dirty="0"/>
                  <a:t>The cost of effort incurred by the agent equals </a:t>
                </a:r>
                <a14:m>
                  <m:oMath xmlns:m="http://schemas.openxmlformats.org/officeDocument/2006/math">
                    <m:r>
                      <a:rPr lang="en-AU" b="0" i="1" smtClean="0">
                        <a:solidFill>
                          <a:srgbClr val="0B02BE"/>
                        </a:solidFill>
                        <a:latin typeface="Cambria Math" panose="02040503050406030204" pitchFamily="18" charset="0"/>
                      </a:rPr>
                      <m:t>𝑘</m:t>
                    </m:r>
                    <m:d>
                      <m:dPr>
                        <m:ctrlPr>
                          <a:rPr lang="en-AU" b="0" i="1" smtClean="0">
                            <a:solidFill>
                              <a:srgbClr val="0B02BE"/>
                            </a:solidFill>
                            <a:latin typeface="Cambria Math" panose="02040503050406030204" pitchFamily="18" charset="0"/>
                          </a:rPr>
                        </m:ctrlPr>
                      </m:dPr>
                      <m:e>
                        <m:r>
                          <a:rPr lang="en-AU" b="0" i="1" smtClean="0">
                            <a:solidFill>
                              <a:srgbClr val="0B02BE"/>
                            </a:solidFill>
                            <a:latin typeface="Cambria Math" panose="02040503050406030204" pitchFamily="18" charset="0"/>
                          </a:rPr>
                          <m:t>𝑎</m:t>
                        </m:r>
                      </m:e>
                    </m:d>
                    <m:r>
                      <a:rPr lang="en-AU" b="0" i="1" smtClean="0">
                        <a:solidFill>
                          <a:srgbClr val="0B02BE"/>
                        </a:solidFill>
                        <a:latin typeface="Cambria Math" panose="02040503050406030204" pitchFamily="18" charset="0"/>
                      </a:rPr>
                      <m:t>=</m:t>
                    </m:r>
                    <m:f>
                      <m:fPr>
                        <m:ctrlPr>
                          <a:rPr lang="en-AU" b="0" i="1" smtClean="0">
                            <a:solidFill>
                              <a:srgbClr val="0B02BE"/>
                            </a:solidFill>
                            <a:latin typeface="Cambria Math" panose="02040503050406030204" pitchFamily="18" charset="0"/>
                          </a:rPr>
                        </m:ctrlPr>
                      </m:fPr>
                      <m:num>
                        <m:sSup>
                          <m:sSupPr>
                            <m:ctrlPr>
                              <a:rPr lang="en-AU" b="0" i="1" smtClean="0">
                                <a:solidFill>
                                  <a:srgbClr val="0B02BE"/>
                                </a:solidFill>
                                <a:latin typeface="Cambria Math" panose="02040503050406030204" pitchFamily="18" charset="0"/>
                              </a:rPr>
                            </m:ctrlPr>
                          </m:sSupPr>
                          <m:e>
                            <m:r>
                              <a:rPr lang="en-AU" b="0" i="1" smtClean="0">
                                <a:solidFill>
                                  <a:srgbClr val="0B02BE"/>
                                </a:solidFill>
                                <a:latin typeface="Cambria Math" panose="02040503050406030204" pitchFamily="18" charset="0"/>
                              </a:rPr>
                              <m:t>𝑎</m:t>
                            </m:r>
                          </m:e>
                          <m:sup>
                            <m:r>
                              <a:rPr lang="en-AU" b="0" i="1" smtClean="0">
                                <a:solidFill>
                                  <a:srgbClr val="0B02BE"/>
                                </a:solidFill>
                                <a:latin typeface="Cambria Math" panose="02040503050406030204" pitchFamily="18" charset="0"/>
                              </a:rPr>
                              <m:t>2</m:t>
                            </m:r>
                          </m:sup>
                        </m:sSup>
                      </m:num>
                      <m:den>
                        <m:r>
                          <a:rPr lang="en-AU" b="0" i="1" smtClean="0">
                            <a:solidFill>
                              <a:srgbClr val="0B02BE"/>
                            </a:solidFill>
                            <a:latin typeface="Cambria Math" panose="02040503050406030204" pitchFamily="18" charset="0"/>
                          </a:rPr>
                          <m:t>2</m:t>
                        </m:r>
                        <m:r>
                          <a:rPr lang="en-AU" b="0" i="1" smtClean="0">
                            <a:solidFill>
                              <a:srgbClr val="0B02BE"/>
                            </a:solidFill>
                            <a:latin typeface="Cambria Math" panose="02040503050406030204" pitchFamily="18" charset="0"/>
                          </a:rPr>
                          <m:t>h</m:t>
                        </m:r>
                      </m:den>
                    </m:f>
                  </m:oMath>
                </a14:m>
                <a:r>
                  <a:rPr lang="en-AU" dirty="0"/>
                  <a:t>, where h&gt;0.</a:t>
                </a:r>
              </a:p>
              <a:p>
                <a:r>
                  <a:rPr lang="en-AU" dirty="0"/>
                  <a:t>The principal wishes to use a linear contract with base salary </a:t>
                </a:r>
                <a:r>
                  <a:rPr lang="en-AU" dirty="0">
                    <a:solidFill>
                      <a:srgbClr val="0B02BE"/>
                    </a:solidFill>
                  </a:rPr>
                  <a:t>f≥0 </a:t>
                </a:r>
                <a:r>
                  <a:rPr lang="en-AU" dirty="0"/>
                  <a:t>and linear bonus rate </a:t>
                </a:r>
                <a:r>
                  <a:rPr lang="en-AU" dirty="0">
                    <a:solidFill>
                      <a:srgbClr val="0B02BE"/>
                    </a:solidFill>
                  </a:rPr>
                  <a:t>b≥0</a:t>
                </a:r>
                <a:r>
                  <a:rPr lang="en-AU" dirty="0"/>
                  <a:t>. In other words, the wage function must take the form of w(x)=</a:t>
                </a:r>
                <a:r>
                  <a:rPr lang="en-AU" dirty="0" err="1"/>
                  <a:t>f+bx</a:t>
                </a:r>
                <a:r>
                  <a:rPr lang="en-AU" dirty="0"/>
                  <a:t>.</a:t>
                </a:r>
              </a:p>
              <a:p>
                <a:r>
                  <a:rPr lang="en-AU" dirty="0"/>
                  <a:t>Note that the agent cannot be penalized and hence, w(x)≥0 for any x. If the agent can be penalized for low output, </a:t>
                </a:r>
                <a:r>
                  <a:rPr lang="en-AU" dirty="0">
                    <a:solidFill>
                      <a:srgbClr val="0B02BE"/>
                    </a:solidFill>
                  </a:rPr>
                  <a:t>f</a:t>
                </a:r>
                <a:r>
                  <a:rPr lang="en-AU" dirty="0"/>
                  <a:t> could be negative.</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33" t="-868" r="-352"/>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Example 2: Linear contract for continuous output</a:t>
            </a:r>
          </a:p>
        </p:txBody>
      </p:sp>
    </p:spTree>
    <p:extLst>
      <p:ext uri="{BB962C8B-B14F-4D97-AF65-F5344CB8AC3E}">
        <p14:creationId xmlns:p14="http://schemas.microsoft.com/office/powerpoint/2010/main" val="257723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09074" y="205979"/>
            <a:ext cx="7249026" cy="638175"/>
          </a:xfrm>
        </p:spPr>
        <p:txBody>
          <a:bodyPr/>
          <a:lstStyle/>
          <a:p>
            <a:pPr eaLnBrk="1" hangingPunct="1"/>
            <a:r>
              <a:rPr lang="en-US" sz="2700" dirty="0"/>
              <a:t>Lecture Outline</a:t>
            </a:r>
          </a:p>
        </p:txBody>
      </p:sp>
      <p:sp>
        <p:nvSpPr>
          <p:cNvPr id="13315" name="Rectangle 3"/>
          <p:cNvSpPr>
            <a:spLocks noGrp="1" noChangeArrowheads="1"/>
          </p:cNvSpPr>
          <p:nvPr>
            <p:ph type="body" idx="1"/>
          </p:nvPr>
        </p:nvSpPr>
        <p:spPr>
          <a:xfrm>
            <a:off x="409074" y="951310"/>
            <a:ext cx="8446168" cy="3394472"/>
          </a:xfrm>
        </p:spPr>
        <p:txBody>
          <a:bodyPr/>
          <a:lstStyle/>
          <a:p>
            <a:pPr eaLnBrk="1" hangingPunct="1"/>
            <a:r>
              <a:rPr lang="en-US" sz="2100" dirty="0"/>
              <a:t>Principal-agent models for project management</a:t>
            </a:r>
          </a:p>
          <a:p>
            <a:pPr lvl="1"/>
            <a:r>
              <a:rPr lang="en-US" sz="2100" dirty="0"/>
              <a:t>Moral hazard </a:t>
            </a:r>
          </a:p>
          <a:p>
            <a:pPr lvl="1"/>
            <a:r>
              <a:rPr lang="en-US" sz="2100" dirty="0"/>
              <a:t>Adverse selection (screening and signaling)</a:t>
            </a:r>
          </a:p>
          <a:p>
            <a:r>
              <a:rPr lang="en-US" sz="2100" dirty="0"/>
              <a:t>Commonly used contracts for project outsourcing</a:t>
            </a:r>
            <a:endParaRPr lang="en-US" sz="1800" dirty="0"/>
          </a:p>
          <a:p>
            <a:pPr lvl="1"/>
            <a:r>
              <a:rPr lang="en-US" sz="1800" dirty="0"/>
              <a:t>Fixed Price (FP) and Cost Plus (CP)</a:t>
            </a:r>
          </a:p>
          <a:p>
            <a:pPr lvl="1"/>
            <a:r>
              <a:rPr lang="en-US" sz="1800" dirty="0"/>
              <a:t>Fixed Time (FT) and Time-Based Bonus </a:t>
            </a:r>
          </a:p>
          <a:p>
            <a:r>
              <a:rPr lang="en-US" sz="2100" dirty="0"/>
              <a:t>Auction</a:t>
            </a:r>
          </a:p>
          <a:p>
            <a:pPr lvl="1"/>
            <a:r>
              <a:rPr lang="en-US" sz="1800" dirty="0"/>
              <a:t>Scoring rule for auctions (one-dimensional to multi-dimensional)</a:t>
            </a:r>
          </a:p>
          <a:p>
            <a:pPr eaLnBrk="1" hangingPunct="1"/>
            <a:r>
              <a:rPr lang="en-US" sz="2100" dirty="0"/>
              <a:t>Contract management process</a:t>
            </a:r>
          </a:p>
          <a:p>
            <a:pPr eaLnBrk="1" hangingPunct="1"/>
            <a:endParaRPr lang="en-US" sz="2100" dirty="0"/>
          </a:p>
        </p:txBody>
      </p:sp>
    </p:spTree>
    <p:extLst>
      <p:ext uri="{BB962C8B-B14F-4D97-AF65-F5344CB8AC3E}">
        <p14:creationId xmlns:p14="http://schemas.microsoft.com/office/powerpoint/2010/main" val="1151068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Formulate the principal-agent model using the direct approach.</a:t>
            </a:r>
            <a:endParaRPr lang="en-AU" sz="1800" dirty="0"/>
          </a:p>
        </p:txBody>
      </p:sp>
      <p:sp>
        <p:nvSpPr>
          <p:cNvPr id="5" name="Text Placeholder 4"/>
          <p:cNvSpPr>
            <a:spLocks noGrp="1"/>
          </p:cNvSpPr>
          <p:nvPr>
            <p:ph type="body" sz="quarter" idx="13"/>
          </p:nvPr>
        </p:nvSpPr>
        <p:spPr/>
        <p:txBody>
          <a:bodyPr>
            <a:normAutofit/>
          </a:bodyPr>
          <a:lstStyle/>
          <a:p>
            <a:r>
              <a:rPr lang="en-AU" sz="1400" dirty="0"/>
              <a:t>Example 2: Linear contract</a:t>
            </a:r>
          </a:p>
        </p:txBody>
      </p:sp>
    </p:spTree>
    <p:extLst>
      <p:ext uri="{BB962C8B-B14F-4D97-AF65-F5344CB8AC3E}">
        <p14:creationId xmlns:p14="http://schemas.microsoft.com/office/powerpoint/2010/main" val="1192448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How do you solve the model that you just formulate? </a:t>
            </a:r>
          </a:p>
        </p:txBody>
      </p:sp>
      <p:sp>
        <p:nvSpPr>
          <p:cNvPr id="5" name="Text Placeholder 4"/>
          <p:cNvSpPr>
            <a:spLocks noGrp="1"/>
          </p:cNvSpPr>
          <p:nvPr>
            <p:ph type="body" sz="quarter" idx="13"/>
          </p:nvPr>
        </p:nvSpPr>
        <p:spPr/>
        <p:txBody>
          <a:bodyPr>
            <a:normAutofit/>
          </a:bodyPr>
          <a:lstStyle/>
          <a:p>
            <a:r>
              <a:rPr lang="en-AU" sz="1400" dirty="0"/>
              <a:t>Example 2: Linear contract</a:t>
            </a:r>
          </a:p>
        </p:txBody>
      </p:sp>
    </p:spTree>
    <p:extLst>
      <p:ext uri="{BB962C8B-B14F-4D97-AF65-F5344CB8AC3E}">
        <p14:creationId xmlns:p14="http://schemas.microsoft.com/office/powerpoint/2010/main" val="2121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What if the reservation value is not zero?</a:t>
            </a:r>
          </a:p>
          <a:p>
            <a:endParaRPr lang="en-AU" dirty="0"/>
          </a:p>
          <a:p>
            <a:r>
              <a:rPr lang="en-AU" dirty="0"/>
              <a:t>What if the agent can be punished (i.e., w(x) can be negative for some x)?</a:t>
            </a:r>
          </a:p>
          <a:p>
            <a:pPr lvl="1"/>
            <a:endParaRPr lang="en-AU" sz="1800" dirty="0"/>
          </a:p>
          <a:p>
            <a:r>
              <a:rPr lang="en-AU" dirty="0"/>
              <a:t>Is penalty the only device to achieve the first-best outcome?</a:t>
            </a:r>
          </a:p>
          <a:p>
            <a:pPr lvl="1"/>
            <a:endParaRPr lang="en-AU" sz="1800" dirty="0"/>
          </a:p>
          <a:p>
            <a:pPr lvl="1"/>
            <a:endParaRPr lang="en-AU" sz="1800" dirty="0"/>
          </a:p>
        </p:txBody>
      </p:sp>
      <p:sp>
        <p:nvSpPr>
          <p:cNvPr id="5" name="Text Placeholder 4"/>
          <p:cNvSpPr>
            <a:spLocks noGrp="1"/>
          </p:cNvSpPr>
          <p:nvPr>
            <p:ph type="body" sz="quarter" idx="13"/>
          </p:nvPr>
        </p:nvSpPr>
        <p:spPr/>
        <p:txBody>
          <a:bodyPr>
            <a:normAutofit/>
          </a:bodyPr>
          <a:lstStyle/>
          <a:p>
            <a:r>
              <a:rPr lang="en-AU" sz="1400" dirty="0"/>
              <a:t>Example 2: Linear contract</a:t>
            </a:r>
          </a:p>
        </p:txBody>
      </p:sp>
    </p:spTree>
    <p:extLst>
      <p:ext uri="{BB962C8B-B14F-4D97-AF65-F5344CB8AC3E}">
        <p14:creationId xmlns:p14="http://schemas.microsoft.com/office/powerpoint/2010/main" val="2848808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What if the reservation value is not zero?</a:t>
            </a:r>
          </a:p>
          <a:p>
            <a:pPr lvl="1"/>
            <a:r>
              <a:rPr lang="en-AU" sz="1800" dirty="0"/>
              <a:t>Just change the fixed salary. </a:t>
            </a:r>
          </a:p>
          <a:p>
            <a:r>
              <a:rPr lang="en-AU" dirty="0"/>
              <a:t>What if the agent can be punished (i.e., w(x) can be negative for some x)?</a:t>
            </a:r>
          </a:p>
          <a:p>
            <a:pPr lvl="1"/>
            <a:r>
              <a:rPr lang="en-AU" sz="1800" dirty="0"/>
              <a:t>The first-best outcome is achieved.</a:t>
            </a:r>
          </a:p>
          <a:p>
            <a:r>
              <a:rPr lang="en-AU" dirty="0"/>
              <a:t>Is penalty the only device to achieve the first-best outcome?</a:t>
            </a:r>
          </a:p>
          <a:p>
            <a:pPr lvl="1"/>
            <a:r>
              <a:rPr lang="en-AU" sz="1800" dirty="0"/>
              <a:t>Change the contract form to a quadratic contract when the output is exponentially distributed and the cost of effort is quadratic.</a:t>
            </a:r>
          </a:p>
          <a:p>
            <a:pPr lvl="1"/>
            <a:r>
              <a:rPr lang="en-AU" sz="1800" dirty="0"/>
              <a:t>But what is the downside of a quadratic contract? </a:t>
            </a:r>
          </a:p>
        </p:txBody>
      </p:sp>
      <p:sp>
        <p:nvSpPr>
          <p:cNvPr id="5" name="Text Placeholder 4"/>
          <p:cNvSpPr>
            <a:spLocks noGrp="1"/>
          </p:cNvSpPr>
          <p:nvPr>
            <p:ph type="body" sz="quarter" idx="13"/>
          </p:nvPr>
        </p:nvSpPr>
        <p:spPr/>
        <p:txBody>
          <a:bodyPr>
            <a:normAutofit/>
          </a:bodyPr>
          <a:lstStyle/>
          <a:p>
            <a:r>
              <a:rPr lang="en-AU" sz="1400" dirty="0"/>
              <a:t>Example 2: Linear contract</a:t>
            </a:r>
          </a:p>
        </p:txBody>
      </p:sp>
    </p:spTree>
    <p:extLst>
      <p:ext uri="{BB962C8B-B14F-4D97-AF65-F5344CB8AC3E}">
        <p14:creationId xmlns:p14="http://schemas.microsoft.com/office/powerpoint/2010/main" val="381434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AU" dirty="0"/>
                  <a:t>But what is the downside of a quadratic contract? </a:t>
                </a:r>
              </a:p>
              <a:p>
                <a:pPr lvl="1"/>
                <a:r>
                  <a:rPr lang="en-AU" sz="1800" dirty="0"/>
                  <a:t>The principal may bankrupt if the output is very high. </a:t>
                </a:r>
              </a:p>
              <a:p>
                <a:pPr lvl="1"/>
                <a:r>
                  <a:rPr lang="en-AU" sz="1800" dirty="0"/>
                  <a:t>Two-sided limited liability (LL) constraint requires</a:t>
                </a:r>
                <a14:m>
                  <m:oMath xmlns:m="http://schemas.openxmlformats.org/officeDocument/2006/math">
                    <m:r>
                      <a:rPr lang="en-AU" sz="1800" b="0" i="0" smtClean="0">
                        <a:latin typeface="Cambria Math" panose="02040503050406030204" pitchFamily="18" charset="0"/>
                      </a:rPr>
                      <m:t> </m:t>
                    </m:r>
                    <m:r>
                      <a:rPr lang="en-AU" sz="1800" b="0" i="1" smtClean="0">
                        <a:latin typeface="Cambria Math" panose="02040503050406030204" pitchFamily="18" charset="0"/>
                      </a:rPr>
                      <m:t>0</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𝑤</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𝜃</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𝜃</m:t>
                    </m:r>
                  </m:oMath>
                </a14:m>
                <a:r>
                  <a:rPr lang="en-AU" sz="1800" dirty="0"/>
                  <a:t> so that neither the agent nor the principal may bankrupt. </a:t>
                </a:r>
              </a:p>
              <a:p>
                <a:r>
                  <a:rPr lang="en-AU" dirty="0"/>
                  <a:t>Innes (1990) considers the contractual relationship between a firm and an external investor. The firm owns the production technology but has no capital. The external investor injects </a:t>
                </a:r>
                <a:r>
                  <a:rPr lang="en-AU" i="1" dirty="0">
                    <a:latin typeface="Times New Roman" panose="02020603050405020304" pitchFamily="18" charset="0"/>
                    <a:cs typeface="Times New Roman" panose="02020603050405020304" pitchFamily="18" charset="0"/>
                  </a:rPr>
                  <a:t>I</a:t>
                </a:r>
                <a:r>
                  <a:rPr lang="en-AU" dirty="0"/>
                  <a:t> units of capital and the firm exerts effort a to produce the random output </a:t>
                </a:r>
                <a:r>
                  <a:rPr lang="el-GR" dirty="0">
                    <a:latin typeface="Times New Roman" panose="02020603050405020304" pitchFamily="18" charset="0"/>
                    <a:cs typeface="Times New Roman" panose="02020603050405020304" pitchFamily="18" charset="0"/>
                  </a:rPr>
                  <a:t>θ</a:t>
                </a:r>
                <a:r>
                  <a:rPr lang="en-AU" dirty="0"/>
                  <a:t>. The investor gets </a:t>
                </a:r>
                <a:r>
                  <a:rPr lang="en-AU" dirty="0">
                    <a:latin typeface="Times New Roman" panose="02020603050405020304" pitchFamily="18" charset="0"/>
                    <a:cs typeface="Times New Roman" panose="02020603050405020304" pitchFamily="18" charset="0"/>
                  </a:rPr>
                  <a:t>w(</a:t>
                </a:r>
                <a:r>
                  <a:rPr lang="el-GR" dirty="0">
                    <a:latin typeface="Times New Roman" panose="02020603050405020304" pitchFamily="18" charset="0"/>
                    <a:cs typeface="Times New Roman" panose="02020603050405020304" pitchFamily="18" charset="0"/>
                  </a:rPr>
                  <a:t>θ</a:t>
                </a:r>
                <a:r>
                  <a:rPr lang="en-AU" dirty="0">
                    <a:latin typeface="Times New Roman" panose="02020603050405020304" pitchFamily="18" charset="0"/>
                    <a:cs typeface="Times New Roman" panose="02020603050405020304" pitchFamily="18" charset="0"/>
                  </a:rPr>
                  <a:t>)</a:t>
                </a:r>
                <a:r>
                  <a:rPr lang="en-AU" dirty="0"/>
                  <a:t> and the firm gets </a:t>
                </a:r>
                <a:r>
                  <a:rPr lang="el-GR" dirty="0">
                    <a:latin typeface="Times New Roman" panose="02020603050405020304" pitchFamily="18" charset="0"/>
                    <a:cs typeface="Times New Roman" panose="02020603050405020304" pitchFamily="18" charset="0"/>
                  </a:rPr>
                  <a:t>θ</a:t>
                </a:r>
                <a:r>
                  <a:rPr lang="en-AU" dirty="0">
                    <a:latin typeface="Times New Roman" panose="02020603050405020304" pitchFamily="18" charset="0"/>
                    <a:cs typeface="Times New Roman" panose="02020603050405020304" pitchFamily="18" charset="0"/>
                  </a:rPr>
                  <a:t>-w(</a:t>
                </a:r>
                <a:r>
                  <a:rPr lang="el-GR" dirty="0">
                    <a:latin typeface="Times New Roman" panose="02020603050405020304" pitchFamily="18" charset="0"/>
                    <a:cs typeface="Times New Roman" panose="02020603050405020304" pitchFamily="18" charset="0"/>
                  </a:rPr>
                  <a:t>θ</a:t>
                </a:r>
                <a:r>
                  <a:rPr lang="en-AU" dirty="0">
                    <a:latin typeface="Times New Roman" panose="02020603050405020304" pitchFamily="18" charset="0"/>
                    <a:cs typeface="Times New Roman" panose="02020603050405020304" pitchFamily="18" charset="0"/>
                  </a:rPr>
                  <a:t>). </a:t>
                </a:r>
                <a:r>
                  <a:rPr lang="en-AU" dirty="0"/>
                  <a:t>The IR of the investor is to break even.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33" t="-868"/>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Debt contract</a:t>
            </a:r>
          </a:p>
        </p:txBody>
      </p:sp>
    </p:spTree>
    <p:extLst>
      <p:ext uri="{BB962C8B-B14F-4D97-AF65-F5344CB8AC3E}">
        <p14:creationId xmlns:p14="http://schemas.microsoft.com/office/powerpoint/2010/main" val="264252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Both the firm and investor are risk neutral and protected by the two-sided LL constraint. Innes (1990) demonstrates that a debt contract is the second-best solution.</a:t>
            </a:r>
          </a:p>
          <a:p>
            <a:r>
              <a:rPr lang="en-AU" dirty="0"/>
              <a:t>Under a debt contract with a loan amount of D, the investor gets w(</a:t>
            </a:r>
            <a:r>
              <a:rPr lang="el-GR" dirty="0"/>
              <a:t>θ</a:t>
            </a:r>
            <a:r>
              <a:rPr lang="en-AU" dirty="0"/>
              <a:t>)=min(</a:t>
            </a:r>
            <a:r>
              <a:rPr lang="el-GR" dirty="0"/>
              <a:t>θ</a:t>
            </a:r>
            <a:r>
              <a:rPr lang="en-AU" dirty="0"/>
              <a:t>,D) whereas the firm gets max(0,</a:t>
            </a:r>
            <a:r>
              <a:rPr lang="el-GR" dirty="0"/>
              <a:t>θ</a:t>
            </a:r>
            <a:r>
              <a:rPr lang="en-AU" dirty="0"/>
              <a:t>-D), where θ is the random output.</a:t>
            </a:r>
          </a:p>
          <a:p>
            <a:pPr marL="0" indent="0">
              <a:buNone/>
            </a:pPr>
            <a:endParaRPr lang="en-AU" dirty="0"/>
          </a:p>
          <a:p>
            <a:pPr marL="0" indent="0">
              <a:buNone/>
            </a:pPr>
            <a:r>
              <a:rPr lang="en-AU" dirty="0"/>
              <a:t>Robert D. Innes (1990), Limited liability and incentive contracting with ex-ante action choices, Journal of Economic Theory, 52(1): 45-67.</a:t>
            </a:r>
          </a:p>
          <a:p>
            <a:pPr marL="0" indent="0">
              <a:buNone/>
            </a:pPr>
            <a:endParaRPr lang="en-AU" dirty="0"/>
          </a:p>
        </p:txBody>
      </p:sp>
      <p:sp>
        <p:nvSpPr>
          <p:cNvPr id="5" name="Text Placeholder 4"/>
          <p:cNvSpPr>
            <a:spLocks noGrp="1"/>
          </p:cNvSpPr>
          <p:nvPr>
            <p:ph type="body" sz="quarter" idx="13"/>
          </p:nvPr>
        </p:nvSpPr>
        <p:spPr/>
        <p:txBody>
          <a:bodyPr>
            <a:normAutofit/>
          </a:bodyPr>
          <a:lstStyle/>
          <a:p>
            <a:r>
              <a:rPr lang="en-AU" sz="1400" dirty="0"/>
              <a:t>Debt contract</a:t>
            </a:r>
          </a:p>
        </p:txBody>
      </p:sp>
    </p:spTree>
    <p:extLst>
      <p:ext uri="{BB962C8B-B14F-4D97-AF65-F5344CB8AC3E}">
        <p14:creationId xmlns:p14="http://schemas.microsoft.com/office/powerpoint/2010/main" val="2588537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The contract is restricted to be linear: w(x)=</a:t>
            </a:r>
            <a:r>
              <a:rPr lang="en-AU" sz="1800" dirty="0" err="1"/>
              <a:t>f+bx</a:t>
            </a:r>
            <a:r>
              <a:rPr lang="en-AU" sz="1800" dirty="0"/>
              <a:t>. </a:t>
            </a:r>
          </a:p>
          <a:p>
            <a:r>
              <a:rPr lang="en-AU" sz="1800" dirty="0"/>
              <a:t>The agent has two choices of efforts: L and H. </a:t>
            </a:r>
          </a:p>
          <a:p>
            <a:pPr lvl="1"/>
            <a:r>
              <a:rPr lang="en-AU" sz="1600" dirty="0"/>
              <a:t>If the agent takes effort L, his cost is </a:t>
            </a:r>
            <a:r>
              <a:rPr lang="en-AU" sz="1600" dirty="0" err="1"/>
              <a:t>c</a:t>
            </a:r>
            <a:r>
              <a:rPr lang="en-AU" sz="1600" baseline="-25000" dirty="0" err="1"/>
              <a:t>L</a:t>
            </a:r>
            <a:r>
              <a:rPr lang="en-AU" sz="1600" dirty="0"/>
              <a:t>=1 and the output is an exponential distribution with mean 2.</a:t>
            </a:r>
          </a:p>
          <a:p>
            <a:pPr lvl="1"/>
            <a:r>
              <a:rPr lang="en-AU" sz="1600" dirty="0"/>
              <a:t>If the agent takes effort H, his cost is </a:t>
            </a:r>
            <a:r>
              <a:rPr lang="en-AU" sz="1600" dirty="0" err="1"/>
              <a:t>c</a:t>
            </a:r>
            <a:r>
              <a:rPr lang="en-AU" sz="1600" baseline="-25000" dirty="0" err="1"/>
              <a:t>H</a:t>
            </a:r>
            <a:r>
              <a:rPr lang="en-AU" sz="1600" dirty="0"/>
              <a:t>=1.6 and the output is a uniform distribution with mean 3.</a:t>
            </a:r>
          </a:p>
          <a:p>
            <a:pPr lvl="1"/>
            <a:endParaRPr lang="en-AU" sz="1600" dirty="0"/>
          </a:p>
          <a:p>
            <a:r>
              <a:rPr lang="en-AU" sz="1800" dirty="0"/>
              <a:t>Design a linear contract that induces the agent to take effort H.</a:t>
            </a:r>
          </a:p>
          <a:p>
            <a:pPr lvl="1"/>
            <a:r>
              <a:rPr lang="en-AU" sz="1600" dirty="0"/>
              <a:t>The agent cannot be punished so that f and b are non-negative.</a:t>
            </a:r>
          </a:p>
        </p:txBody>
      </p:sp>
      <p:sp>
        <p:nvSpPr>
          <p:cNvPr id="5" name="Text Placeholder 4"/>
          <p:cNvSpPr>
            <a:spLocks noGrp="1"/>
          </p:cNvSpPr>
          <p:nvPr>
            <p:ph type="body" sz="quarter" idx="13"/>
          </p:nvPr>
        </p:nvSpPr>
        <p:spPr/>
        <p:txBody>
          <a:bodyPr>
            <a:normAutofit/>
          </a:bodyPr>
          <a:lstStyle/>
          <a:p>
            <a:r>
              <a:rPr lang="en-AU" sz="1400" dirty="0"/>
              <a:t>Example 3: Linear contract with finitely many choices of efforts</a:t>
            </a:r>
          </a:p>
        </p:txBody>
      </p:sp>
    </p:spTree>
    <p:extLst>
      <p:ext uri="{BB962C8B-B14F-4D97-AF65-F5344CB8AC3E}">
        <p14:creationId xmlns:p14="http://schemas.microsoft.com/office/powerpoint/2010/main" val="1266860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With only two choices of efforts, there exists only one pair of IC constraint:</a:t>
            </a:r>
          </a:p>
          <a:p>
            <a:pPr marL="0" indent="0" algn="ctr">
              <a:buNone/>
            </a:pP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x|H</a:t>
            </a:r>
            <a:r>
              <a:rPr lang="en-AU" sz="1800" dirty="0"/>
              <a:t>) – </a:t>
            </a:r>
            <a:r>
              <a:rPr lang="en-AU" sz="1800" dirty="0" err="1"/>
              <a:t>c</a:t>
            </a:r>
            <a:r>
              <a:rPr lang="en-AU" sz="1800" baseline="-25000" dirty="0" err="1"/>
              <a:t>H</a:t>
            </a:r>
            <a:r>
              <a:rPr lang="en-AU" sz="1800" dirty="0"/>
              <a:t> </a:t>
            </a:r>
            <a:r>
              <a:rPr lang="en-AU" sz="1800" dirty="0">
                <a:latin typeface="Calibri" panose="020F0502020204030204" pitchFamily="34" charset="0"/>
                <a:cs typeface="Calibri" panose="020F0502020204030204" pitchFamily="34" charset="0"/>
              </a:rPr>
              <a:t>≥ </a:t>
            </a: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x|L</a:t>
            </a:r>
            <a:r>
              <a:rPr lang="en-AU" sz="1800" dirty="0"/>
              <a:t>) – </a:t>
            </a:r>
            <a:r>
              <a:rPr lang="en-AU" sz="1800" dirty="0" err="1"/>
              <a:t>c</a:t>
            </a:r>
            <a:r>
              <a:rPr lang="en-AU" sz="1800" baseline="-25000" dirty="0" err="1"/>
              <a:t>L</a:t>
            </a:r>
            <a:endParaRPr lang="en-AU" sz="1800" dirty="0"/>
          </a:p>
          <a:p>
            <a:pPr marL="0" indent="0">
              <a:buNone/>
            </a:pPr>
            <a:r>
              <a:rPr lang="en-AU" sz="1800" dirty="0"/>
              <a:t>Substituting the data into the above constraint, we find </a:t>
            </a:r>
          </a:p>
          <a:p>
            <a:pPr marL="0" indent="0" algn="ctr">
              <a:buNone/>
            </a:pPr>
            <a:r>
              <a:rPr lang="en-AU" sz="1800" dirty="0"/>
              <a:t>f + b</a:t>
            </a:r>
            <a:r>
              <a:rPr lang="en-AU" sz="1800" dirty="0">
                <a:latin typeface="Calibri" panose="020F0502020204030204" pitchFamily="34" charset="0"/>
                <a:cs typeface="Calibri" panose="020F0502020204030204" pitchFamily="34" charset="0"/>
              </a:rPr>
              <a:t>∙3</a:t>
            </a:r>
            <a:r>
              <a:rPr lang="en-AU" sz="1800" dirty="0"/>
              <a:t> – 1.6 </a:t>
            </a:r>
            <a:r>
              <a:rPr lang="en-AU" sz="1800" dirty="0">
                <a:latin typeface="Calibri" panose="020F0502020204030204" pitchFamily="34" charset="0"/>
                <a:cs typeface="Calibri" panose="020F0502020204030204" pitchFamily="34" charset="0"/>
              </a:rPr>
              <a:t>≥ </a:t>
            </a:r>
            <a:r>
              <a:rPr lang="en-AU" sz="1800" dirty="0" err="1"/>
              <a:t>f+b</a:t>
            </a:r>
            <a:r>
              <a:rPr lang="en-AU" sz="1800" dirty="0">
                <a:latin typeface="Calibri" panose="020F0502020204030204" pitchFamily="34" charset="0"/>
                <a:cs typeface="Calibri" panose="020F0502020204030204" pitchFamily="34" charset="0"/>
              </a:rPr>
              <a:t> ∙ 2</a:t>
            </a:r>
            <a:r>
              <a:rPr lang="en-AU" sz="1800" dirty="0"/>
              <a:t> –1</a:t>
            </a:r>
          </a:p>
          <a:p>
            <a:r>
              <a:rPr lang="en-AU" sz="1800" dirty="0"/>
              <a:t>The IR constraint is </a:t>
            </a: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x|H</a:t>
            </a:r>
            <a:r>
              <a:rPr lang="en-AU" sz="1800" dirty="0"/>
              <a:t>) – </a:t>
            </a:r>
            <a:r>
              <a:rPr lang="en-AU" sz="1800" dirty="0" err="1"/>
              <a:t>c</a:t>
            </a:r>
            <a:r>
              <a:rPr lang="en-AU" sz="1800" baseline="-25000" dirty="0" err="1"/>
              <a:t>H</a:t>
            </a:r>
            <a:r>
              <a:rPr lang="en-AU" sz="1800" dirty="0"/>
              <a:t> ≥ 0, which becomes: </a:t>
            </a:r>
            <a:r>
              <a:rPr lang="en-AU" sz="1800" dirty="0" err="1"/>
              <a:t>f+b</a:t>
            </a:r>
            <a:r>
              <a:rPr lang="en-AU" sz="1800" dirty="0">
                <a:latin typeface="Calibri" panose="020F0502020204030204" pitchFamily="34" charset="0"/>
                <a:cs typeface="Calibri" panose="020F0502020204030204" pitchFamily="34" charset="0"/>
              </a:rPr>
              <a:t> ∙ </a:t>
            </a:r>
            <a:r>
              <a:rPr lang="en-AU" sz="1800" dirty="0"/>
              <a:t>3 – 1.6 ≥ 0</a:t>
            </a:r>
          </a:p>
          <a:p>
            <a:endParaRPr lang="en-AU" sz="1800" dirty="0"/>
          </a:p>
          <a:p>
            <a:r>
              <a:rPr lang="en-AU" sz="1800" dirty="0">
                <a:solidFill>
                  <a:srgbClr val="0B02BE"/>
                </a:solidFill>
              </a:rPr>
              <a:t>Solving the IC/IR, we find that b=0.6 and f=0. The least-cost linear contract to induce effort H is to pay w(x)=0.6x The principal’s expected profit is Z=E(</a:t>
            </a:r>
            <a:r>
              <a:rPr lang="en-AU" sz="1800" dirty="0" err="1">
                <a:solidFill>
                  <a:srgbClr val="0B02BE"/>
                </a:solidFill>
              </a:rPr>
              <a:t>x|H</a:t>
            </a:r>
            <a:r>
              <a:rPr lang="en-AU" sz="1800" dirty="0">
                <a:solidFill>
                  <a:srgbClr val="0B02BE"/>
                </a:solidFill>
              </a:rPr>
              <a:t>)-</a:t>
            </a:r>
            <a:r>
              <a:rPr lang="en-AU" sz="1800" dirty="0" err="1">
                <a:solidFill>
                  <a:srgbClr val="0B02BE"/>
                </a:solidFill>
              </a:rPr>
              <a:t>Ew</a:t>
            </a:r>
            <a:r>
              <a:rPr lang="en-AU" sz="1800" dirty="0">
                <a:solidFill>
                  <a:srgbClr val="0B02BE"/>
                </a:solidFill>
              </a:rPr>
              <a:t>(</a:t>
            </a:r>
            <a:r>
              <a:rPr lang="en-AU" sz="1800" dirty="0" err="1">
                <a:solidFill>
                  <a:srgbClr val="0B02BE"/>
                </a:solidFill>
              </a:rPr>
              <a:t>x|H</a:t>
            </a:r>
            <a:r>
              <a:rPr lang="en-AU" sz="1800" dirty="0">
                <a:solidFill>
                  <a:srgbClr val="0B02BE"/>
                </a:solidFill>
              </a:rPr>
              <a:t>)=1.2</a:t>
            </a:r>
          </a:p>
        </p:txBody>
      </p:sp>
      <p:sp>
        <p:nvSpPr>
          <p:cNvPr id="5" name="Text Placeholder 4"/>
          <p:cNvSpPr>
            <a:spLocks noGrp="1"/>
          </p:cNvSpPr>
          <p:nvPr>
            <p:ph type="body" sz="quarter" idx="13"/>
          </p:nvPr>
        </p:nvSpPr>
        <p:spPr/>
        <p:txBody>
          <a:bodyPr>
            <a:normAutofit/>
          </a:bodyPr>
          <a:lstStyle/>
          <a:p>
            <a:r>
              <a:rPr lang="en-AU" sz="1400" dirty="0"/>
              <a:t>Example 3: Linear contract with finitely many choices of efforts</a:t>
            </a:r>
          </a:p>
        </p:txBody>
      </p:sp>
    </p:spTree>
    <p:extLst>
      <p:ext uri="{BB962C8B-B14F-4D97-AF65-F5344CB8AC3E}">
        <p14:creationId xmlns:p14="http://schemas.microsoft.com/office/powerpoint/2010/main" val="318418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With only two choices of efforts, there exists only one pair of IC constraint:</a:t>
            </a:r>
          </a:p>
          <a:p>
            <a:pPr marL="0" indent="0" algn="ctr">
              <a:buNone/>
            </a:pP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x|L</a:t>
            </a:r>
            <a:r>
              <a:rPr lang="en-AU" sz="1800" dirty="0"/>
              <a:t>) – </a:t>
            </a:r>
            <a:r>
              <a:rPr lang="en-AU" sz="1800" dirty="0" err="1"/>
              <a:t>c</a:t>
            </a:r>
            <a:r>
              <a:rPr lang="en-AU" sz="1800" baseline="-25000" dirty="0" err="1"/>
              <a:t>L</a:t>
            </a:r>
            <a:r>
              <a:rPr lang="en-AU" sz="1800" dirty="0"/>
              <a:t> </a:t>
            </a:r>
            <a:r>
              <a:rPr lang="en-AU" sz="1800" dirty="0">
                <a:latin typeface="Calibri" panose="020F0502020204030204" pitchFamily="34" charset="0"/>
                <a:cs typeface="Calibri" panose="020F0502020204030204" pitchFamily="34" charset="0"/>
              </a:rPr>
              <a:t>≥ </a:t>
            </a: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x|H</a:t>
            </a:r>
            <a:r>
              <a:rPr lang="en-AU" sz="1800" dirty="0"/>
              <a:t>) – </a:t>
            </a:r>
            <a:r>
              <a:rPr lang="en-AU" sz="1800" dirty="0" err="1"/>
              <a:t>c</a:t>
            </a:r>
            <a:r>
              <a:rPr lang="en-AU" sz="1800" baseline="-25000" dirty="0" err="1"/>
              <a:t>H</a:t>
            </a:r>
            <a:r>
              <a:rPr lang="en-AU" sz="1800" dirty="0" err="1"/>
              <a:t>.</a:t>
            </a:r>
            <a:endParaRPr lang="en-AU" sz="1800" dirty="0"/>
          </a:p>
          <a:p>
            <a:pPr marL="0" indent="0">
              <a:buNone/>
            </a:pPr>
            <a:r>
              <a:rPr lang="en-AU" sz="1800" dirty="0"/>
              <a:t>Substituting the data into the above constraint, we find </a:t>
            </a:r>
          </a:p>
          <a:p>
            <a:pPr marL="0" indent="0" algn="ctr">
              <a:buNone/>
            </a:pPr>
            <a:r>
              <a:rPr lang="en-AU" sz="1800" dirty="0"/>
              <a:t>f + b</a:t>
            </a:r>
            <a:r>
              <a:rPr lang="en-AU" sz="1800" dirty="0">
                <a:latin typeface="Calibri" panose="020F0502020204030204" pitchFamily="34" charset="0"/>
                <a:cs typeface="Calibri" panose="020F0502020204030204" pitchFamily="34" charset="0"/>
              </a:rPr>
              <a:t>∙2</a:t>
            </a:r>
            <a:r>
              <a:rPr lang="en-AU" sz="1800" dirty="0"/>
              <a:t> – 1 </a:t>
            </a:r>
            <a:r>
              <a:rPr lang="en-AU" sz="1800" dirty="0">
                <a:latin typeface="Calibri" panose="020F0502020204030204" pitchFamily="34" charset="0"/>
                <a:cs typeface="Calibri" panose="020F0502020204030204" pitchFamily="34" charset="0"/>
              </a:rPr>
              <a:t>≥ </a:t>
            </a:r>
            <a:r>
              <a:rPr lang="en-AU" sz="1800" dirty="0" err="1"/>
              <a:t>f+b</a:t>
            </a:r>
            <a:r>
              <a:rPr lang="en-AU" sz="1800" dirty="0">
                <a:latin typeface="Calibri" panose="020F0502020204030204" pitchFamily="34" charset="0"/>
                <a:cs typeface="Calibri" panose="020F0502020204030204" pitchFamily="34" charset="0"/>
              </a:rPr>
              <a:t> ∙ 3</a:t>
            </a:r>
            <a:r>
              <a:rPr lang="en-AU" sz="1800" dirty="0"/>
              <a:t> –1.6</a:t>
            </a:r>
          </a:p>
          <a:p>
            <a:r>
              <a:rPr lang="en-AU" sz="1800" dirty="0"/>
              <a:t>The IR constraint is </a:t>
            </a:r>
            <a:r>
              <a:rPr lang="en-AU" sz="1800" dirty="0" err="1"/>
              <a:t>f+b</a:t>
            </a:r>
            <a:r>
              <a:rPr lang="en-AU" sz="1800" dirty="0">
                <a:latin typeface="Calibri" panose="020F0502020204030204" pitchFamily="34" charset="0"/>
                <a:cs typeface="Calibri" panose="020F0502020204030204" pitchFamily="34" charset="0"/>
              </a:rPr>
              <a:t> ∙ </a:t>
            </a:r>
            <a:r>
              <a:rPr lang="en-AU" sz="1800" dirty="0"/>
              <a:t>E(</a:t>
            </a:r>
            <a:r>
              <a:rPr lang="en-AU" sz="1800" dirty="0" err="1"/>
              <a:t>x|L</a:t>
            </a:r>
            <a:r>
              <a:rPr lang="en-AU" sz="1800" dirty="0"/>
              <a:t>) – </a:t>
            </a:r>
            <a:r>
              <a:rPr lang="en-AU" sz="1800" dirty="0" err="1"/>
              <a:t>c</a:t>
            </a:r>
            <a:r>
              <a:rPr lang="en-AU" sz="1800" baseline="-25000" dirty="0" err="1"/>
              <a:t>L</a:t>
            </a:r>
            <a:r>
              <a:rPr lang="en-AU" sz="1800" dirty="0"/>
              <a:t> ≥ 0, which becomes: </a:t>
            </a:r>
            <a:r>
              <a:rPr lang="en-AU" sz="1800" dirty="0" err="1"/>
              <a:t>f+b</a:t>
            </a:r>
            <a:r>
              <a:rPr lang="en-AU" sz="1800" dirty="0">
                <a:latin typeface="Calibri" panose="020F0502020204030204" pitchFamily="34" charset="0"/>
                <a:cs typeface="Calibri" panose="020F0502020204030204" pitchFamily="34" charset="0"/>
              </a:rPr>
              <a:t> ∙ 2</a:t>
            </a:r>
            <a:r>
              <a:rPr lang="en-AU" sz="1800" dirty="0"/>
              <a:t> – 1 ≥ 0.</a:t>
            </a:r>
          </a:p>
          <a:p>
            <a:r>
              <a:rPr lang="en-AU" sz="1800" dirty="0">
                <a:solidFill>
                  <a:srgbClr val="0B02BE"/>
                </a:solidFill>
              </a:rPr>
              <a:t>Solving the IC/IR, we find that the least-cost linear contract is not unique: w(x)=</a:t>
            </a:r>
            <a:r>
              <a:rPr lang="en-AU" sz="1800" dirty="0" err="1">
                <a:solidFill>
                  <a:srgbClr val="0B02BE"/>
                </a:solidFill>
              </a:rPr>
              <a:t>f+bx</a:t>
            </a:r>
            <a:r>
              <a:rPr lang="en-AU" sz="1800" dirty="0">
                <a:solidFill>
                  <a:srgbClr val="0B02BE"/>
                </a:solidFill>
              </a:rPr>
              <a:t> such that f+2b=1 and both f and b are non-negative. The principal’s expected profit is Z=E(</a:t>
            </a:r>
            <a:r>
              <a:rPr lang="en-AU" sz="1800" dirty="0" err="1">
                <a:solidFill>
                  <a:srgbClr val="0B02BE"/>
                </a:solidFill>
              </a:rPr>
              <a:t>x|L</a:t>
            </a:r>
            <a:r>
              <a:rPr lang="en-AU" sz="1800" dirty="0">
                <a:solidFill>
                  <a:srgbClr val="0B02BE"/>
                </a:solidFill>
              </a:rPr>
              <a:t>)-</a:t>
            </a:r>
            <a:r>
              <a:rPr lang="en-AU" sz="1800" dirty="0" err="1">
                <a:solidFill>
                  <a:srgbClr val="0B02BE"/>
                </a:solidFill>
              </a:rPr>
              <a:t>Ew</a:t>
            </a:r>
            <a:r>
              <a:rPr lang="en-AU" sz="1800" dirty="0">
                <a:solidFill>
                  <a:srgbClr val="0B02BE"/>
                </a:solidFill>
              </a:rPr>
              <a:t>(</a:t>
            </a:r>
            <a:r>
              <a:rPr lang="en-AU" sz="1800" dirty="0" err="1">
                <a:solidFill>
                  <a:srgbClr val="0B02BE"/>
                </a:solidFill>
              </a:rPr>
              <a:t>x|L</a:t>
            </a:r>
            <a:r>
              <a:rPr lang="en-AU" sz="1800" dirty="0">
                <a:solidFill>
                  <a:srgbClr val="0B02BE"/>
                </a:solidFill>
              </a:rPr>
              <a:t>)=2-1=1</a:t>
            </a:r>
          </a:p>
          <a:p>
            <a:r>
              <a:rPr lang="en-AU" sz="1800" dirty="0">
                <a:solidFill>
                  <a:srgbClr val="0B02BE"/>
                </a:solidFill>
              </a:rPr>
              <a:t>A comparison of the two least-cost linear contract yields that the optimal linear contract is to pay w(x)=0.6x to the agent to induce H and the principal’s expected profit is 1.2</a:t>
            </a:r>
          </a:p>
        </p:txBody>
      </p:sp>
      <p:sp>
        <p:nvSpPr>
          <p:cNvPr id="5" name="Text Placeholder 4"/>
          <p:cNvSpPr>
            <a:spLocks noGrp="1"/>
          </p:cNvSpPr>
          <p:nvPr>
            <p:ph type="body" sz="quarter" idx="13"/>
          </p:nvPr>
        </p:nvSpPr>
        <p:spPr/>
        <p:txBody>
          <a:bodyPr>
            <a:normAutofit/>
          </a:bodyPr>
          <a:lstStyle/>
          <a:p>
            <a:r>
              <a:rPr lang="en-AU" sz="1400" dirty="0"/>
              <a:t>Example 3: Linear contract with finitely many choices of efforts</a:t>
            </a:r>
          </a:p>
        </p:txBody>
      </p:sp>
    </p:spTree>
    <p:extLst>
      <p:ext uri="{BB962C8B-B14F-4D97-AF65-F5344CB8AC3E}">
        <p14:creationId xmlns:p14="http://schemas.microsoft.com/office/powerpoint/2010/main" val="4178335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Suppose that the agent has two choices of effort: L or H. The details are reported in the following table. </a:t>
            </a:r>
          </a:p>
          <a:p>
            <a:endParaRPr lang="en-AU" sz="1800" dirty="0"/>
          </a:p>
          <a:p>
            <a:endParaRPr lang="en-AU" sz="1800" dirty="0"/>
          </a:p>
          <a:p>
            <a:endParaRPr lang="en-AU" sz="1800" dirty="0"/>
          </a:p>
          <a:p>
            <a:endParaRPr lang="en-AU" sz="1800" dirty="0"/>
          </a:p>
          <a:p>
            <a:r>
              <a:rPr lang="en-AU" sz="1800" dirty="0"/>
              <a:t>The agent’s reservation value is 3. The current contract is w(x)=2+0.5x. Can it induce effort H from the agent?</a:t>
            </a:r>
          </a:p>
        </p:txBody>
      </p:sp>
      <p:sp>
        <p:nvSpPr>
          <p:cNvPr id="5" name="Text Placeholder 4"/>
          <p:cNvSpPr>
            <a:spLocks noGrp="1"/>
          </p:cNvSpPr>
          <p:nvPr>
            <p:ph type="body" sz="quarter" idx="13"/>
          </p:nvPr>
        </p:nvSpPr>
        <p:spPr/>
        <p:txBody>
          <a:bodyPr>
            <a:normAutofit/>
          </a:bodyPr>
          <a:lstStyle/>
          <a:p>
            <a:r>
              <a:rPr lang="en-AU" sz="1400" dirty="0"/>
              <a:t>Example 4: Verify whether IC holds </a:t>
            </a:r>
          </a:p>
        </p:txBody>
      </p:sp>
      <p:graphicFrame>
        <p:nvGraphicFramePr>
          <p:cNvPr id="4" name="Table 3">
            <a:extLst>
              <a:ext uri="{FF2B5EF4-FFF2-40B4-BE49-F238E27FC236}">
                <a16:creationId xmlns:a16="http://schemas.microsoft.com/office/drawing/2014/main" id="{18106D69-CE6B-4054-B30A-6F2E75F05A75}"/>
              </a:ext>
            </a:extLst>
          </p:cNvPr>
          <p:cNvGraphicFramePr>
            <a:graphicFrameLocks noGrp="1"/>
          </p:cNvGraphicFramePr>
          <p:nvPr>
            <p:extLst>
              <p:ext uri="{D42A27DB-BD31-4B8C-83A1-F6EECF244321}">
                <p14:modId xmlns:p14="http://schemas.microsoft.com/office/powerpoint/2010/main" val="2224149324"/>
              </p:ext>
            </p:extLst>
          </p:nvPr>
        </p:nvGraphicFramePr>
        <p:xfrm>
          <a:off x="671594" y="1972390"/>
          <a:ext cx="5868691" cy="1320800"/>
        </p:xfrm>
        <a:graphic>
          <a:graphicData uri="http://schemas.openxmlformats.org/drawingml/2006/table">
            <a:tbl>
              <a:tblPr firstRow="1" bandRow="1">
                <a:tableStyleId>{5C22544A-7EE6-4342-B048-85BDC9FD1C3A}</a:tableStyleId>
              </a:tblPr>
              <a:tblGrid>
                <a:gridCol w="1689799">
                  <a:extLst>
                    <a:ext uri="{9D8B030D-6E8A-4147-A177-3AD203B41FA5}">
                      <a16:colId xmlns:a16="http://schemas.microsoft.com/office/drawing/2014/main" val="3253870628"/>
                    </a:ext>
                  </a:extLst>
                </a:gridCol>
                <a:gridCol w="1485011">
                  <a:extLst>
                    <a:ext uri="{9D8B030D-6E8A-4147-A177-3AD203B41FA5}">
                      <a16:colId xmlns:a16="http://schemas.microsoft.com/office/drawing/2014/main" val="3911775276"/>
                    </a:ext>
                  </a:extLst>
                </a:gridCol>
                <a:gridCol w="2693881">
                  <a:extLst>
                    <a:ext uri="{9D8B030D-6E8A-4147-A177-3AD203B41FA5}">
                      <a16:colId xmlns:a16="http://schemas.microsoft.com/office/drawing/2014/main" val="1278268804"/>
                    </a:ext>
                  </a:extLst>
                </a:gridCol>
              </a:tblGrid>
              <a:tr h="370840">
                <a:tc>
                  <a:txBody>
                    <a:bodyPr/>
                    <a:lstStyle/>
                    <a:p>
                      <a:r>
                        <a:rPr lang="en-AU" sz="1600" dirty="0"/>
                        <a:t>Agent’s Option</a:t>
                      </a:r>
                    </a:p>
                  </a:txBody>
                  <a:tcPr/>
                </a:tc>
                <a:tc>
                  <a:txBody>
                    <a:bodyPr/>
                    <a:lstStyle/>
                    <a:p>
                      <a:r>
                        <a:rPr lang="en-AU" sz="1600" dirty="0"/>
                        <a:t>Agent’s Cost</a:t>
                      </a:r>
                    </a:p>
                  </a:txBody>
                  <a:tcPr/>
                </a:tc>
                <a:tc>
                  <a:txBody>
                    <a:bodyPr/>
                    <a:lstStyle/>
                    <a:p>
                      <a:r>
                        <a:rPr lang="en-AU" sz="1600" dirty="0"/>
                        <a:t>Output</a:t>
                      </a:r>
                    </a:p>
                  </a:txBody>
                  <a:tcPr/>
                </a:tc>
                <a:extLst>
                  <a:ext uri="{0D108BD9-81ED-4DB2-BD59-A6C34878D82A}">
                    <a16:rowId xmlns:a16="http://schemas.microsoft.com/office/drawing/2014/main" val="3632608885"/>
                  </a:ext>
                </a:extLst>
              </a:tr>
              <a:tr h="370840">
                <a:tc>
                  <a:txBody>
                    <a:bodyPr/>
                    <a:lstStyle/>
                    <a:p>
                      <a:r>
                        <a:rPr lang="en-AU" sz="1600" dirty="0"/>
                        <a:t>L</a:t>
                      </a:r>
                    </a:p>
                  </a:txBody>
                  <a:tcPr/>
                </a:tc>
                <a:tc>
                  <a:txBody>
                    <a:bodyPr/>
                    <a:lstStyle/>
                    <a:p>
                      <a:r>
                        <a:rPr lang="en-AU" sz="1600" dirty="0"/>
                        <a:t>8</a:t>
                      </a:r>
                    </a:p>
                  </a:txBody>
                  <a:tcPr/>
                </a:tc>
                <a:tc>
                  <a:txBody>
                    <a:bodyPr/>
                    <a:lstStyle/>
                    <a:p>
                      <a:r>
                        <a:rPr lang="en-AU" sz="1600" dirty="0"/>
                        <a:t>Exponential with mean 20</a:t>
                      </a:r>
                    </a:p>
                  </a:txBody>
                  <a:tcPr/>
                </a:tc>
                <a:extLst>
                  <a:ext uri="{0D108BD9-81ED-4DB2-BD59-A6C34878D82A}">
                    <a16:rowId xmlns:a16="http://schemas.microsoft.com/office/drawing/2014/main" val="1932038982"/>
                  </a:ext>
                </a:extLst>
              </a:tr>
              <a:tr h="370840">
                <a:tc>
                  <a:txBody>
                    <a:bodyPr/>
                    <a:lstStyle/>
                    <a:p>
                      <a:r>
                        <a:rPr lang="en-AU" sz="1600" dirty="0"/>
                        <a:t>H</a:t>
                      </a:r>
                    </a:p>
                  </a:txBody>
                  <a:tcPr/>
                </a:tc>
                <a:tc>
                  <a:txBody>
                    <a:bodyPr/>
                    <a:lstStyle/>
                    <a:p>
                      <a:r>
                        <a:rPr lang="en-AU" sz="1600" dirty="0"/>
                        <a:t>16</a:t>
                      </a:r>
                    </a:p>
                  </a:txBody>
                  <a:tcPr/>
                </a:tc>
                <a:tc>
                  <a:txBody>
                    <a:bodyPr/>
                    <a:lstStyle/>
                    <a:p>
                      <a:r>
                        <a:rPr lang="en-AU" sz="1600" dirty="0"/>
                        <a:t>Normal with mean 38 and standard deviation 12</a:t>
                      </a:r>
                    </a:p>
                  </a:txBody>
                  <a:tcPr/>
                </a:tc>
                <a:extLst>
                  <a:ext uri="{0D108BD9-81ED-4DB2-BD59-A6C34878D82A}">
                    <a16:rowId xmlns:a16="http://schemas.microsoft.com/office/drawing/2014/main" val="3973689138"/>
                  </a:ext>
                </a:extLst>
              </a:tr>
            </a:tbl>
          </a:graphicData>
        </a:graphic>
      </p:graphicFrame>
    </p:spTree>
    <p:extLst>
      <p:ext uri="{BB962C8B-B14F-4D97-AF65-F5344CB8AC3E}">
        <p14:creationId xmlns:p14="http://schemas.microsoft.com/office/powerpoint/2010/main" val="254574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pPr indent="-285750"/>
            <a:r>
              <a:rPr lang="en-AU" dirty="0"/>
              <a:t>The principal-agent literature can be categorized into two subcategories: </a:t>
            </a:r>
            <a:r>
              <a:rPr lang="en-AU" dirty="0">
                <a:solidFill>
                  <a:srgbClr val="0000FF"/>
                </a:solidFill>
              </a:rPr>
              <a:t>moral hazard (unobservable action) and adverse selection (hidden information).</a:t>
            </a:r>
            <a:endParaRPr lang="en-AU" dirty="0"/>
          </a:p>
          <a:p>
            <a:pPr lvl="1"/>
            <a:r>
              <a:rPr lang="en-AU" sz="1800" dirty="0"/>
              <a:t>Early contributions to moral hazard include: Spence and </a:t>
            </a:r>
            <a:r>
              <a:rPr lang="en-AU" sz="1800" dirty="0" err="1"/>
              <a:t>Zeckhauser</a:t>
            </a:r>
            <a:r>
              <a:rPr lang="en-AU" sz="1800" dirty="0"/>
              <a:t> (1971), Ross (1973), Stiglitz (1975), and </a:t>
            </a:r>
            <a:r>
              <a:rPr lang="en-AU" sz="1800" dirty="0" err="1"/>
              <a:t>Mirrlees</a:t>
            </a:r>
            <a:r>
              <a:rPr lang="en-AU" sz="1800" dirty="0"/>
              <a:t> (1975, 1999).</a:t>
            </a:r>
          </a:p>
          <a:p>
            <a:pPr lvl="1"/>
            <a:r>
              <a:rPr lang="en-AU" sz="1800" dirty="0"/>
              <a:t>Early contributions to adverse selection include: </a:t>
            </a:r>
            <a:r>
              <a:rPr lang="en-AU" sz="1800" dirty="0" err="1"/>
              <a:t>Mirrlees</a:t>
            </a:r>
            <a:r>
              <a:rPr lang="en-AU" sz="1800" dirty="0"/>
              <a:t> (1971), </a:t>
            </a:r>
            <a:r>
              <a:rPr lang="en-AU" sz="1800" dirty="0" err="1"/>
              <a:t>Mussa</a:t>
            </a:r>
            <a:r>
              <a:rPr lang="en-AU" sz="1800" dirty="0"/>
              <a:t> and Rosen (1978), Baron and Myerson (1982), and </a:t>
            </a:r>
            <a:r>
              <a:rPr lang="en-AU" sz="1800" dirty="0" err="1"/>
              <a:t>Maskin</a:t>
            </a:r>
            <a:r>
              <a:rPr lang="en-AU" sz="1800" dirty="0"/>
              <a:t> and Riley (1984). 	</a:t>
            </a:r>
          </a:p>
          <a:p>
            <a:pPr marL="57150" indent="0">
              <a:buNone/>
            </a:pPr>
            <a:r>
              <a:rPr lang="en-AU" sz="1400" b="1" dirty="0"/>
              <a:t>References:</a:t>
            </a:r>
          </a:p>
          <a:p>
            <a:pPr marL="57150" indent="0">
              <a:buNone/>
            </a:pPr>
            <a:r>
              <a:rPr lang="en-AU" sz="1400" dirty="0"/>
              <a:t>Bolton, P. and M. </a:t>
            </a:r>
            <a:r>
              <a:rPr lang="en-AU" sz="1400" dirty="0" err="1"/>
              <a:t>Dewatripont</a:t>
            </a:r>
            <a:r>
              <a:rPr lang="en-AU" sz="1400" dirty="0"/>
              <a:t>. 2005, </a:t>
            </a:r>
            <a:r>
              <a:rPr lang="en-AU" sz="1400" b="1" dirty="0"/>
              <a:t>Contract Theory</a:t>
            </a:r>
            <a:r>
              <a:rPr lang="en-AU" sz="1400" dirty="0"/>
              <a:t>, The MIT Press, Cambridge, USA. (Chapters 2 and 4)</a:t>
            </a:r>
          </a:p>
          <a:p>
            <a:pPr marL="57150" indent="0">
              <a:buNone/>
            </a:pPr>
            <a:r>
              <a:rPr lang="en-AU" sz="1400" dirty="0" err="1"/>
              <a:t>Holmstrong</a:t>
            </a:r>
            <a:r>
              <a:rPr lang="en-AU" sz="1400" dirty="0"/>
              <a:t>, B. 2017, Pay for performance and beyond, </a:t>
            </a:r>
            <a:r>
              <a:rPr lang="en-AU" sz="1400" i="1" dirty="0"/>
              <a:t>American Economics Review</a:t>
            </a:r>
            <a:r>
              <a:rPr lang="en-AU" sz="1400" dirty="0"/>
              <a:t>, 107(7): 1753-1777.</a:t>
            </a:r>
          </a:p>
        </p:txBody>
      </p:sp>
      <p:sp>
        <p:nvSpPr>
          <p:cNvPr id="5" name="Text Placeholder 4"/>
          <p:cNvSpPr>
            <a:spLocks noGrp="1"/>
          </p:cNvSpPr>
          <p:nvPr>
            <p:ph type="body" sz="quarter" idx="13"/>
          </p:nvPr>
        </p:nvSpPr>
        <p:spPr/>
        <p:txBody>
          <a:bodyPr>
            <a:normAutofit/>
          </a:bodyPr>
          <a:lstStyle/>
          <a:p>
            <a:r>
              <a:rPr lang="en-AU" sz="1400" dirty="0"/>
              <a:t>History of Principal-Agent Models</a:t>
            </a:r>
          </a:p>
        </p:txBody>
      </p:sp>
    </p:spTree>
    <p:extLst>
      <p:ext uri="{BB962C8B-B14F-4D97-AF65-F5344CB8AC3E}">
        <p14:creationId xmlns:p14="http://schemas.microsoft.com/office/powerpoint/2010/main" val="1908163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Let U(L) be the agent’s utility by taking action L and U(H) be the agent’s utility by taking action H. </a:t>
            </a:r>
          </a:p>
          <a:p>
            <a:r>
              <a:rPr lang="en-AU" sz="1800" dirty="0"/>
              <a:t>Under the current contract, U(L)=2+0.5*20-8=4 and U(H)=2+0.5*38-16=5. </a:t>
            </a:r>
          </a:p>
          <a:p>
            <a:r>
              <a:rPr lang="en-AU" sz="1800" dirty="0"/>
              <a:t>Because U(H)&gt;U(L) and U(H)&gt;u</a:t>
            </a:r>
            <a:r>
              <a:rPr lang="en-AU" sz="1800" baseline="-25000" dirty="0"/>
              <a:t>0</a:t>
            </a:r>
            <a:r>
              <a:rPr lang="en-AU" sz="1800" dirty="0"/>
              <a:t>=3, the current contract induces effort H.</a:t>
            </a:r>
          </a:p>
          <a:p>
            <a:endParaRPr lang="en-AU" sz="1800" dirty="0"/>
          </a:p>
          <a:p>
            <a:endParaRPr lang="en-AU" sz="1800" dirty="0"/>
          </a:p>
          <a:p>
            <a:r>
              <a:rPr lang="en-AU" sz="1800" dirty="0"/>
              <a:t>However, is the current contract the least-expensive linear contract to induce effort H? </a:t>
            </a:r>
          </a:p>
        </p:txBody>
      </p:sp>
      <p:sp>
        <p:nvSpPr>
          <p:cNvPr id="5" name="Text Placeholder 4"/>
          <p:cNvSpPr>
            <a:spLocks noGrp="1"/>
          </p:cNvSpPr>
          <p:nvPr>
            <p:ph type="body" sz="quarter" idx="13"/>
          </p:nvPr>
        </p:nvSpPr>
        <p:spPr/>
        <p:txBody>
          <a:bodyPr>
            <a:normAutofit/>
          </a:bodyPr>
          <a:lstStyle/>
          <a:p>
            <a:r>
              <a:rPr lang="en-AU" sz="1400" dirty="0"/>
              <a:t>Example 4: Verify whether IC holds </a:t>
            </a:r>
          </a:p>
        </p:txBody>
      </p:sp>
    </p:spTree>
    <p:extLst>
      <p:ext uri="{BB962C8B-B14F-4D97-AF65-F5344CB8AC3E}">
        <p14:creationId xmlns:p14="http://schemas.microsoft.com/office/powerpoint/2010/main" val="1822804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The agent has only two options to choose and the principal knows these two options.</a:t>
            </a:r>
          </a:p>
          <a:p>
            <a:r>
              <a:rPr lang="en-AU" sz="1800" dirty="0"/>
              <a:t>Carroll (2015) proposed a new model in which the agent has a third option X to choose but the principal knows nothing about option X. This extension gives rise to ambiguity.</a:t>
            </a:r>
          </a:p>
          <a:p>
            <a:pPr lvl="1"/>
            <a:r>
              <a:rPr lang="en-AU" sz="1600" dirty="0"/>
              <a:t>The ambiguity creates an infinite programming model (the number of IC constraints grows to infinity because there are infinitely many X). Under a max-min robust decision rule, a linear contract is optimal (Carroll, 2015).</a:t>
            </a:r>
          </a:p>
          <a:p>
            <a:pPr lvl="1"/>
            <a:r>
              <a:rPr lang="en-AU" sz="1600" dirty="0"/>
              <a:t>Carroll’s result underscores the importance of using linear contracts when ambiguity exists.</a:t>
            </a:r>
          </a:p>
          <a:p>
            <a:pPr lvl="1"/>
            <a:endParaRPr lang="en-AU" sz="1800" dirty="0"/>
          </a:p>
          <a:p>
            <a:r>
              <a:rPr lang="en-AU" sz="1800" dirty="0"/>
              <a:t>Reference: </a:t>
            </a:r>
          </a:p>
          <a:p>
            <a:pPr marL="0" indent="0">
              <a:buNone/>
            </a:pPr>
            <a:r>
              <a:rPr lang="en-AU" sz="1600" dirty="0"/>
              <a:t>Carroll, Gabriel. 2015. "Robustness and Linear Contracts." </a:t>
            </a:r>
            <a:r>
              <a:rPr lang="en-AU" sz="1600" i="1" dirty="0"/>
              <a:t>American Economic Review</a:t>
            </a:r>
            <a:r>
              <a:rPr lang="en-AU" sz="1600" dirty="0"/>
              <a:t>, 105 (2): 536-63. </a:t>
            </a:r>
          </a:p>
        </p:txBody>
      </p:sp>
      <p:sp>
        <p:nvSpPr>
          <p:cNvPr id="5" name="Text Placeholder 4"/>
          <p:cNvSpPr>
            <a:spLocks noGrp="1"/>
          </p:cNvSpPr>
          <p:nvPr>
            <p:ph type="body" sz="quarter" idx="13"/>
          </p:nvPr>
        </p:nvSpPr>
        <p:spPr/>
        <p:txBody>
          <a:bodyPr>
            <a:normAutofit/>
          </a:bodyPr>
          <a:lstStyle/>
          <a:p>
            <a:r>
              <a:rPr lang="en-AU" sz="1400" dirty="0"/>
              <a:t>Criticism on Example 4</a:t>
            </a:r>
          </a:p>
        </p:txBody>
      </p:sp>
    </p:spTree>
    <p:extLst>
      <p:ext uri="{BB962C8B-B14F-4D97-AF65-F5344CB8AC3E}">
        <p14:creationId xmlns:p14="http://schemas.microsoft.com/office/powerpoint/2010/main" val="97208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Multiple tasks (</a:t>
            </a:r>
            <a:r>
              <a:rPr lang="en-AU" dirty="0" err="1"/>
              <a:t>Holmstrom</a:t>
            </a:r>
            <a:r>
              <a:rPr lang="en-AU" dirty="0"/>
              <a:t> and </a:t>
            </a:r>
            <a:r>
              <a:rPr lang="en-AU" dirty="0" err="1"/>
              <a:t>Milgrom</a:t>
            </a:r>
            <a:r>
              <a:rPr lang="en-AU" dirty="0"/>
              <a:t> 1991)</a:t>
            </a:r>
          </a:p>
          <a:p>
            <a:pPr lvl="1"/>
            <a:r>
              <a:rPr lang="en-AU" sz="1800" dirty="0"/>
              <a:t>Key assumptions of HM 1991 include: substitute tasks, normally distributed output, and negative exponential utility. </a:t>
            </a:r>
          </a:p>
          <a:p>
            <a:pPr lvl="2"/>
            <a:r>
              <a:rPr lang="en-AU" sz="1600" dirty="0"/>
              <a:t>Complementary tasks (not addressed yet!)</a:t>
            </a:r>
          </a:p>
          <a:p>
            <a:pPr lvl="1"/>
            <a:r>
              <a:rPr lang="en-US" sz="1800" dirty="0"/>
              <a:t>In a two-task model, </a:t>
            </a:r>
          </a:p>
          <a:p>
            <a:pPr lvl="2"/>
            <a:r>
              <a:rPr lang="en-US" sz="1600" dirty="0"/>
              <a:t>If the principal cares only output-1 that is unmeasurable (objective measurement is infeasible only subjective measurement is possible but too political, mathematically, the variance of the normal distribution is infinite), the principal offers no inventive.</a:t>
            </a:r>
          </a:p>
          <a:p>
            <a:pPr lvl="2"/>
            <a:r>
              <a:rPr lang="en-US" sz="1600" dirty="0"/>
              <a:t>If the principal controls only output-1 and the agent sells output-2 to an external market, the principal is either raise the incentive for output-1 or employ the agent to prevent the agent from engaging the external market. (Employment rather than contracting.)  </a:t>
            </a:r>
            <a:endParaRPr lang="en-AU" sz="1600" dirty="0"/>
          </a:p>
          <a:p>
            <a:pPr lvl="1"/>
            <a:endParaRPr lang="en-AU" sz="1800" dirty="0"/>
          </a:p>
        </p:txBody>
      </p:sp>
      <p:sp>
        <p:nvSpPr>
          <p:cNvPr id="5" name="Text Placeholder 4"/>
          <p:cNvSpPr>
            <a:spLocks noGrp="1"/>
          </p:cNvSpPr>
          <p:nvPr>
            <p:ph type="body" sz="quarter" idx="13"/>
          </p:nvPr>
        </p:nvSpPr>
        <p:spPr/>
        <p:txBody>
          <a:bodyPr>
            <a:normAutofit/>
          </a:bodyPr>
          <a:lstStyle/>
          <a:p>
            <a:r>
              <a:rPr lang="en-AU" sz="1400" dirty="0"/>
              <a:t>Extensions of the single-task single-agent model (Optional)</a:t>
            </a:r>
          </a:p>
        </p:txBody>
      </p:sp>
    </p:spTree>
    <p:extLst>
      <p:ext uri="{BB962C8B-B14F-4D97-AF65-F5344CB8AC3E}">
        <p14:creationId xmlns:p14="http://schemas.microsoft.com/office/powerpoint/2010/main" val="320474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sz="1800" dirty="0"/>
              <a:t>Dynamic models (an active area of research)</a:t>
            </a:r>
          </a:p>
          <a:p>
            <a:pPr lvl="1"/>
            <a:r>
              <a:rPr lang="en-US" sz="1600" dirty="0"/>
              <a:t>Martingale representation theorem re-formulates the IC constraints as a continuous-time differential equation</a:t>
            </a:r>
            <a:endParaRPr lang="en-AU" sz="1600" dirty="0"/>
          </a:p>
          <a:p>
            <a:r>
              <a:rPr lang="en-AU" sz="1800" dirty="0"/>
              <a:t>Robust decision rules (my recent research area)</a:t>
            </a:r>
          </a:p>
          <a:p>
            <a:pPr lvl="1"/>
            <a:r>
              <a:rPr lang="en-US" sz="1600" dirty="0"/>
              <a:t>Max-min (which replies on less information on distributions)</a:t>
            </a:r>
            <a:endParaRPr lang="en-AU" sz="1600" dirty="0"/>
          </a:p>
          <a:p>
            <a:r>
              <a:rPr lang="en-AU" sz="1800" dirty="0"/>
              <a:t>Agents in teams (not well studied yet but very common in project management)</a:t>
            </a:r>
          </a:p>
          <a:p>
            <a:r>
              <a:rPr lang="en-AU" sz="1800" dirty="0"/>
              <a:t>Multiple principals engage with a single agent (growing area)</a:t>
            </a:r>
          </a:p>
          <a:p>
            <a:pPr lvl="1"/>
            <a:r>
              <a:rPr lang="en-US" sz="1600" dirty="0"/>
              <a:t>Government and shareholders vs CEO or firm</a:t>
            </a:r>
            <a:endParaRPr lang="en-AU" sz="1600" dirty="0"/>
          </a:p>
          <a:p>
            <a:r>
              <a:rPr lang="en-AU" sz="1800" dirty="0"/>
              <a:t>Empirical validation of numerous theories</a:t>
            </a:r>
          </a:p>
          <a:p>
            <a:pPr lvl="1"/>
            <a:r>
              <a:rPr lang="en-US" sz="1600" dirty="0"/>
              <a:t>But details of contracts are confidential, limiting data availability.</a:t>
            </a:r>
            <a:endParaRPr lang="en-AU" sz="1600" dirty="0"/>
          </a:p>
          <a:p>
            <a:endParaRPr lang="en-AU" sz="1800" dirty="0"/>
          </a:p>
          <a:p>
            <a:pPr lvl="1"/>
            <a:endParaRPr lang="en-AU" sz="1800" dirty="0"/>
          </a:p>
        </p:txBody>
      </p:sp>
      <p:sp>
        <p:nvSpPr>
          <p:cNvPr id="5" name="Text Placeholder 4"/>
          <p:cNvSpPr>
            <a:spLocks noGrp="1"/>
          </p:cNvSpPr>
          <p:nvPr>
            <p:ph type="body" sz="quarter" idx="13"/>
          </p:nvPr>
        </p:nvSpPr>
        <p:spPr/>
        <p:txBody>
          <a:bodyPr>
            <a:normAutofit/>
          </a:bodyPr>
          <a:lstStyle/>
          <a:p>
            <a:r>
              <a:rPr lang="en-AU" sz="1400" dirty="0"/>
              <a:t>Extensions of the single-task single-agent model (Optional)</a:t>
            </a:r>
          </a:p>
        </p:txBody>
      </p:sp>
    </p:spTree>
    <p:extLst>
      <p:ext uri="{BB962C8B-B14F-4D97-AF65-F5344CB8AC3E}">
        <p14:creationId xmlns:p14="http://schemas.microsoft.com/office/powerpoint/2010/main" val="266110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800" dirty="0"/>
              <a:t>Key notations include:</a:t>
            </a:r>
          </a:p>
          <a:p>
            <a:pPr lvl="1"/>
            <a:r>
              <a:rPr lang="en-AU" sz="1600" dirty="0"/>
              <a:t>The private type of the agent is </a:t>
            </a:r>
            <a:r>
              <a:rPr lang="el-GR" sz="1600" i="1" dirty="0">
                <a:solidFill>
                  <a:srgbClr val="0000FF"/>
                </a:solidFill>
                <a:latin typeface="Times New Roman" panose="02020603050405020304" pitchFamily="18" charset="0"/>
                <a:cs typeface="Times New Roman" panose="02020603050405020304" pitchFamily="18" charset="0"/>
              </a:rPr>
              <a:t>θ</a:t>
            </a:r>
            <a:r>
              <a:rPr lang="en-AU" sz="1600" dirty="0"/>
              <a:t> that may represent the production cost per unit of output. </a:t>
            </a:r>
          </a:p>
          <a:p>
            <a:pPr lvl="1"/>
            <a:r>
              <a:rPr lang="en-AU" sz="1600" dirty="0"/>
              <a:t>The output </a:t>
            </a:r>
            <a:r>
              <a:rPr lang="en-AU" sz="1600" i="1" dirty="0">
                <a:solidFill>
                  <a:srgbClr val="0000FF"/>
                </a:solidFill>
                <a:latin typeface="Times New Roman" panose="02020603050405020304" pitchFamily="18" charset="0"/>
                <a:cs typeface="Times New Roman" panose="02020603050405020304" pitchFamily="18" charset="0"/>
              </a:rPr>
              <a:t>q</a:t>
            </a:r>
            <a:r>
              <a:rPr lang="en-AU" sz="1600" dirty="0">
                <a:cs typeface="Times New Roman" panose="02020603050405020304" pitchFamily="18" charset="0"/>
              </a:rPr>
              <a:t> and t</a:t>
            </a:r>
            <a:r>
              <a:rPr lang="en-AU" sz="1600" dirty="0"/>
              <a:t>he payment to the agent </a:t>
            </a:r>
            <a:r>
              <a:rPr lang="en-AU" sz="1600" i="1" dirty="0">
                <a:solidFill>
                  <a:srgbClr val="0000FF"/>
                </a:solidFill>
                <a:latin typeface="Times New Roman" panose="02020603050405020304" pitchFamily="18" charset="0"/>
                <a:cs typeface="Times New Roman" panose="02020603050405020304" pitchFamily="18" charset="0"/>
              </a:rPr>
              <a:t>P</a:t>
            </a:r>
            <a:r>
              <a:rPr lang="en-AU" sz="1600" dirty="0">
                <a:solidFill>
                  <a:srgbClr val="0000FF"/>
                </a:solidFill>
                <a:latin typeface="Times New Roman" panose="02020603050405020304" pitchFamily="18" charset="0"/>
                <a:cs typeface="Times New Roman" panose="02020603050405020304" pitchFamily="18" charset="0"/>
              </a:rPr>
              <a:t>(</a:t>
            </a:r>
            <a:r>
              <a:rPr lang="en-AU" sz="1600" i="1" dirty="0">
                <a:solidFill>
                  <a:srgbClr val="0000FF"/>
                </a:solidFill>
                <a:latin typeface="Times New Roman" panose="02020603050405020304" pitchFamily="18" charset="0"/>
                <a:cs typeface="Times New Roman" panose="02020603050405020304" pitchFamily="18" charset="0"/>
              </a:rPr>
              <a:t>q</a:t>
            </a:r>
            <a:r>
              <a:rPr lang="en-AU" sz="1600" dirty="0">
                <a:solidFill>
                  <a:srgbClr val="0000FF"/>
                </a:solidFill>
                <a:latin typeface="Times New Roman" panose="02020603050405020304" pitchFamily="18" charset="0"/>
                <a:cs typeface="Times New Roman" panose="02020603050405020304" pitchFamily="18" charset="0"/>
              </a:rPr>
              <a:t>)</a:t>
            </a:r>
            <a:r>
              <a:rPr lang="en-AU" sz="1600" i="1" dirty="0">
                <a:solidFill>
                  <a:srgbClr val="0000FF"/>
                </a:solidFill>
                <a:latin typeface="Times New Roman" panose="02020603050405020304" pitchFamily="18" charset="0"/>
                <a:cs typeface="Times New Roman" panose="02020603050405020304" pitchFamily="18" charset="0"/>
              </a:rPr>
              <a:t>. </a:t>
            </a:r>
          </a:p>
          <a:p>
            <a:pPr lvl="1"/>
            <a:r>
              <a:rPr lang="en-AU" sz="1600" dirty="0"/>
              <a:t>The agent’s reservation value </a:t>
            </a:r>
            <a:r>
              <a:rPr lang="en-AU" sz="1600" dirty="0">
                <a:solidFill>
                  <a:srgbClr val="0B02BE"/>
                </a:solidFill>
              </a:rPr>
              <a:t>U</a:t>
            </a:r>
            <a:r>
              <a:rPr lang="en-AU" sz="1600" baseline="-25000" dirty="0">
                <a:solidFill>
                  <a:srgbClr val="0B02BE"/>
                </a:solidFill>
              </a:rPr>
              <a:t>0</a:t>
            </a:r>
            <a:r>
              <a:rPr lang="en-AU" sz="1600" dirty="0"/>
              <a:t> (for mathematical convenience, it is often scaled to be zero).</a:t>
            </a:r>
          </a:p>
          <a:p>
            <a:pPr lvl="1"/>
            <a:r>
              <a:rPr lang="en-AU" sz="1600" dirty="0"/>
              <a:t>The principal’s utility by consuming q units of output is </a:t>
            </a:r>
            <a:r>
              <a:rPr lang="en-AU" sz="1600" i="1" dirty="0">
                <a:solidFill>
                  <a:srgbClr val="0000FF"/>
                </a:solidFill>
                <a:latin typeface="Times New Roman" panose="02020603050405020304" pitchFamily="18" charset="0"/>
                <a:cs typeface="Times New Roman" panose="02020603050405020304" pitchFamily="18" charset="0"/>
              </a:rPr>
              <a:t>R</a:t>
            </a:r>
            <a:r>
              <a:rPr lang="en-AU" sz="1600" dirty="0">
                <a:solidFill>
                  <a:srgbClr val="0000FF"/>
                </a:solidFill>
                <a:latin typeface="Times New Roman" panose="02020603050405020304" pitchFamily="18" charset="0"/>
                <a:cs typeface="Times New Roman" panose="02020603050405020304" pitchFamily="18" charset="0"/>
              </a:rPr>
              <a:t>(</a:t>
            </a:r>
            <a:r>
              <a:rPr lang="en-AU" sz="1600" i="1" dirty="0">
                <a:solidFill>
                  <a:srgbClr val="0000FF"/>
                </a:solidFill>
                <a:latin typeface="Times New Roman" panose="02020603050405020304" pitchFamily="18" charset="0"/>
                <a:cs typeface="Times New Roman" panose="02020603050405020304" pitchFamily="18" charset="0"/>
              </a:rPr>
              <a:t>q</a:t>
            </a:r>
            <a:r>
              <a:rPr lang="en-AU" sz="1600" dirty="0">
                <a:solidFill>
                  <a:srgbClr val="0000FF"/>
                </a:solidFill>
                <a:latin typeface="Times New Roman" panose="02020603050405020304" pitchFamily="18" charset="0"/>
                <a:cs typeface="Times New Roman" panose="02020603050405020304" pitchFamily="18" charset="0"/>
              </a:rPr>
              <a:t>)</a:t>
            </a:r>
            <a:r>
              <a:rPr lang="en-AU" sz="1600" i="1" dirty="0">
                <a:latin typeface="Times New Roman" panose="02020603050405020304" pitchFamily="18" charset="0"/>
                <a:cs typeface="Times New Roman" panose="02020603050405020304" pitchFamily="18" charset="0"/>
              </a:rPr>
              <a:t>, </a:t>
            </a:r>
            <a:r>
              <a:rPr lang="en-AU" sz="1600" dirty="0">
                <a:cs typeface="Times New Roman" panose="02020603050405020304" pitchFamily="18" charset="0"/>
              </a:rPr>
              <a:t>which is continuous, concave, and increasing in q</a:t>
            </a:r>
            <a:r>
              <a:rPr lang="en-AU" sz="1600" dirty="0"/>
              <a:t>.</a:t>
            </a:r>
          </a:p>
          <a:p>
            <a:pPr lvl="1"/>
            <a:r>
              <a:rPr lang="en-AU" sz="1600" dirty="0"/>
              <a:t>The distribution of types is </a:t>
            </a:r>
            <a:r>
              <a:rPr lang="en-AU" sz="1600" dirty="0">
                <a:solidFill>
                  <a:srgbClr val="0B02BE"/>
                </a:solidFill>
              </a:rPr>
              <a:t>F(</a:t>
            </a:r>
            <a:r>
              <a:rPr lang="el-GR" sz="1600" dirty="0">
                <a:solidFill>
                  <a:srgbClr val="0B02BE"/>
                </a:solidFill>
                <a:latin typeface="Times New Roman" panose="02020603050405020304" pitchFamily="18" charset="0"/>
                <a:cs typeface="Times New Roman" panose="02020603050405020304" pitchFamily="18" charset="0"/>
              </a:rPr>
              <a:t>θ</a:t>
            </a:r>
            <a:r>
              <a:rPr lang="en-AU" sz="1600" dirty="0">
                <a:solidFill>
                  <a:srgbClr val="0B02BE"/>
                </a:solidFill>
              </a:rPr>
              <a:t>).</a:t>
            </a:r>
          </a:p>
          <a:p>
            <a:r>
              <a:rPr lang="en-AU" sz="1800" dirty="0"/>
              <a:t>The optimal solution of an adverse selection model should prescribe:</a:t>
            </a:r>
          </a:p>
          <a:p>
            <a:pPr lvl="1"/>
            <a:r>
              <a:rPr lang="en-AU" sz="1600" dirty="0"/>
              <a:t>P*(q), which is the optimal payment function.</a:t>
            </a:r>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 Canonical Adverse Selection Model</a:t>
            </a:r>
          </a:p>
        </p:txBody>
      </p:sp>
    </p:spTree>
    <p:extLst>
      <p:ext uri="{BB962C8B-B14F-4D97-AF65-F5344CB8AC3E}">
        <p14:creationId xmlns:p14="http://schemas.microsoft.com/office/powerpoint/2010/main" val="2665618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800" dirty="0"/>
              <a:t>Contrasting adverse selection and moral hazard</a:t>
            </a:r>
          </a:p>
          <a:p>
            <a:pPr lvl="1"/>
            <a:r>
              <a:rPr lang="en-AU" sz="1800" dirty="0"/>
              <a:t>In adverse selection, the output q is not random but deterministically chosen by the agent. </a:t>
            </a:r>
          </a:p>
          <a:p>
            <a:pPr lvl="2"/>
            <a:r>
              <a:rPr lang="en-AU" sz="1600" dirty="0"/>
              <a:t>In other words, a type-</a:t>
            </a:r>
            <a:r>
              <a:rPr lang="el-GR" sz="1600" dirty="0">
                <a:latin typeface="Times New Roman" panose="02020603050405020304" pitchFamily="18" charset="0"/>
                <a:cs typeface="Times New Roman" panose="02020603050405020304" pitchFamily="18" charset="0"/>
              </a:rPr>
              <a:t>θ</a:t>
            </a:r>
            <a:r>
              <a:rPr lang="en-AU" sz="1600" dirty="0"/>
              <a:t> of agent would choose an output quantity q(</a:t>
            </a:r>
            <a:r>
              <a:rPr lang="el-GR" sz="1600" dirty="0">
                <a:latin typeface="Times New Roman" panose="02020603050405020304" pitchFamily="18" charset="0"/>
                <a:cs typeface="Times New Roman" panose="02020603050405020304" pitchFamily="18" charset="0"/>
              </a:rPr>
              <a:t>θ</a:t>
            </a:r>
            <a:r>
              <a:rPr lang="en-AU" sz="1600" dirty="0"/>
              <a:t>) and the principal commits to pay P(q(</a:t>
            </a:r>
            <a:r>
              <a:rPr lang="el-GR" sz="1600" dirty="0">
                <a:latin typeface="Times New Roman" panose="02020603050405020304" pitchFamily="18" charset="0"/>
                <a:cs typeface="Times New Roman" panose="02020603050405020304" pitchFamily="18" charset="0"/>
              </a:rPr>
              <a:t>θ</a:t>
            </a:r>
            <a:r>
              <a:rPr lang="en-AU" sz="1600" dirty="0"/>
              <a:t>)). It is now clear that q and P are both functions of </a:t>
            </a:r>
            <a:r>
              <a:rPr lang="el-GR" sz="1600" dirty="0">
                <a:latin typeface="Times New Roman" panose="02020603050405020304" pitchFamily="18" charset="0"/>
                <a:cs typeface="Times New Roman" panose="02020603050405020304" pitchFamily="18" charset="0"/>
              </a:rPr>
              <a:t>θ</a:t>
            </a:r>
            <a:r>
              <a:rPr lang="en-AU" sz="1600" dirty="0"/>
              <a:t>. </a:t>
            </a:r>
          </a:p>
          <a:p>
            <a:pPr lvl="2"/>
            <a:r>
              <a:rPr lang="en-AU" sz="1600" dirty="0"/>
              <a:t>Adverse selection must give rise to a different set of IC constraints.</a:t>
            </a:r>
          </a:p>
          <a:p>
            <a:pPr lvl="2"/>
            <a:r>
              <a:rPr lang="en-AU" sz="1600" dirty="0"/>
              <a:t>q can be interpreted as time reduction in completing the project. </a:t>
            </a:r>
          </a:p>
          <a:p>
            <a:pPr lvl="2"/>
            <a:r>
              <a:rPr lang="en-AU" sz="1600" dirty="0"/>
              <a:t>If the type distribution is F(</a:t>
            </a:r>
            <a:r>
              <a:rPr lang="el-GR" sz="1600" dirty="0">
                <a:latin typeface="Times New Roman" panose="02020603050405020304" pitchFamily="18" charset="0"/>
                <a:cs typeface="Times New Roman" panose="02020603050405020304" pitchFamily="18" charset="0"/>
              </a:rPr>
              <a:t>θ</a:t>
            </a:r>
            <a:r>
              <a:rPr lang="en-AU" sz="1600" dirty="0">
                <a:latin typeface="Times New Roman" panose="02020603050405020304" pitchFamily="18" charset="0"/>
                <a:cs typeface="Times New Roman" panose="02020603050405020304" pitchFamily="18" charset="0"/>
              </a:rPr>
              <a:t>|a</a:t>
            </a:r>
            <a:r>
              <a:rPr lang="en-AU" sz="1600" dirty="0"/>
              <a:t>), meaning that the type depends on effort a, it gives rise to a principal-agent model that combines both moral hazard and adverse selection.</a:t>
            </a:r>
          </a:p>
          <a:p>
            <a:pPr indent="-285750"/>
            <a:endParaRPr lang="en-AU" sz="1600" dirty="0"/>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 Canonical Adverse Selection Model</a:t>
            </a:r>
          </a:p>
        </p:txBody>
      </p:sp>
    </p:spTree>
    <p:extLst>
      <p:ext uri="{BB962C8B-B14F-4D97-AF65-F5344CB8AC3E}">
        <p14:creationId xmlns:p14="http://schemas.microsoft.com/office/powerpoint/2010/main" val="300721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Autofit/>
          </a:bodyPr>
          <a:lstStyle/>
          <a:p>
            <a:r>
              <a:rPr lang="en-AU" dirty="0"/>
              <a:t>Revelation principle: It suffices to focus on </a:t>
            </a:r>
            <a:r>
              <a:rPr lang="en-AU" dirty="0">
                <a:solidFill>
                  <a:srgbClr val="0000FF"/>
                </a:solidFill>
              </a:rPr>
              <a:t>direct and incentive compatible </a:t>
            </a:r>
            <a:r>
              <a:rPr lang="en-AU" dirty="0"/>
              <a:t>mechanisms.</a:t>
            </a:r>
          </a:p>
          <a:p>
            <a:pPr lvl="1"/>
            <a:r>
              <a:rPr lang="en-AU" sz="1600" dirty="0"/>
              <a:t>A mechanism includes: P(m) and q(m). If the agent reports m, the output must be q(m) and the payment must be P(m). We deliberately use m not </a:t>
            </a:r>
            <a:r>
              <a:rPr lang="el-GR" sz="1600" dirty="0">
                <a:latin typeface="Times New Roman" panose="02020603050405020304" pitchFamily="18" charset="0"/>
                <a:cs typeface="Times New Roman" panose="02020603050405020304" pitchFamily="18" charset="0"/>
              </a:rPr>
              <a:t>θ</a:t>
            </a:r>
            <a:r>
              <a:rPr lang="en-AU" sz="1600" dirty="0">
                <a:cs typeface="Times New Roman" panose="02020603050405020304" pitchFamily="18" charset="0"/>
              </a:rPr>
              <a:t> when describing the mechanism.</a:t>
            </a:r>
            <a:endParaRPr lang="en-AU" sz="1600" dirty="0"/>
          </a:p>
          <a:p>
            <a:pPr lvl="1"/>
            <a:r>
              <a:rPr lang="en-AU" sz="1600" dirty="0">
                <a:solidFill>
                  <a:srgbClr val="0000FF"/>
                </a:solidFill>
              </a:rPr>
              <a:t>Direct</a:t>
            </a:r>
            <a:r>
              <a:rPr lang="en-AU" sz="1600" dirty="0"/>
              <a:t> means that the agent’s report space is the same as his type space. (For example, if </a:t>
            </a:r>
            <a:r>
              <a:rPr lang="el-GR" sz="1600" dirty="0">
                <a:latin typeface="Times New Roman" panose="02020603050405020304" pitchFamily="18" charset="0"/>
                <a:cs typeface="Times New Roman" panose="02020603050405020304" pitchFamily="18" charset="0"/>
              </a:rPr>
              <a:t>θ</a:t>
            </a:r>
            <a:r>
              <a:rPr lang="en-AU" sz="1600" dirty="0">
                <a:latin typeface="Times New Roman" panose="02020603050405020304" pitchFamily="18" charset="0"/>
                <a:cs typeface="Times New Roman" panose="02020603050405020304" pitchFamily="18" charset="0"/>
              </a:rPr>
              <a:t> </a:t>
            </a:r>
            <a:r>
              <a:rPr lang="en-AU" sz="1600" dirty="0"/>
              <a:t>is between 0 and 1, then m must be between 0 and 1.)</a:t>
            </a:r>
          </a:p>
          <a:p>
            <a:pPr lvl="1"/>
            <a:r>
              <a:rPr lang="en-AU" sz="1600" dirty="0">
                <a:solidFill>
                  <a:srgbClr val="0000FF"/>
                </a:solidFill>
              </a:rPr>
              <a:t>Incentive compatible </a:t>
            </a:r>
            <a:r>
              <a:rPr lang="en-AU" sz="1600" dirty="0"/>
              <a:t>means that in the reporting stage, the agent prefers to </a:t>
            </a:r>
            <a:r>
              <a:rPr lang="en-AU" sz="1600" u="sng" dirty="0"/>
              <a:t>truthful revelation </a:t>
            </a:r>
            <a:r>
              <a:rPr lang="en-AU" sz="1600" dirty="0"/>
              <a:t>of his private type. In equilibrium, sending a message m=</a:t>
            </a:r>
            <a:r>
              <a:rPr lang="el-GR" sz="1600" dirty="0"/>
              <a:t>θ</a:t>
            </a:r>
            <a:r>
              <a:rPr lang="en-AU" sz="1600" dirty="0"/>
              <a:t> is optimal for a type-</a:t>
            </a:r>
            <a:r>
              <a:rPr lang="el-GR" sz="1600" dirty="0"/>
              <a:t>θ</a:t>
            </a:r>
            <a:r>
              <a:rPr lang="en-AU" sz="1600" dirty="0"/>
              <a:t> agent. (Now, the private type connects to the optimal m=</a:t>
            </a:r>
            <a:r>
              <a:rPr lang="el-GR" sz="1600" dirty="0">
                <a:latin typeface="Times New Roman" panose="02020603050405020304" pitchFamily="18" charset="0"/>
                <a:cs typeface="Times New Roman" panose="02020603050405020304" pitchFamily="18" charset="0"/>
              </a:rPr>
              <a:t>θ</a:t>
            </a:r>
            <a:r>
              <a:rPr lang="en-AU" sz="1600" dirty="0">
                <a:latin typeface="Times New Roman" panose="02020603050405020304" pitchFamily="18" charset="0"/>
                <a:cs typeface="Times New Roman" panose="02020603050405020304" pitchFamily="18" charset="0"/>
              </a:rPr>
              <a:t>.</a:t>
            </a:r>
            <a:r>
              <a:rPr lang="en-AU" sz="1600" dirty="0"/>
              <a:t>)</a:t>
            </a:r>
          </a:p>
          <a:p>
            <a:pPr lvl="1"/>
            <a:r>
              <a:rPr lang="en-US" sz="1600" dirty="0"/>
              <a:t>Truthful revelation has something to do with prisoner dilemma. Although the principal cannot verify the agent’s report m, the principal knows that the agent is worse off by lying under the optimal mechanism. </a:t>
            </a:r>
            <a:endParaRPr lang="en-AU" sz="1600" dirty="0"/>
          </a:p>
          <a:p>
            <a:pPr marL="457200" lvl="1" indent="0">
              <a:buNone/>
            </a:pPr>
            <a:endParaRPr lang="en-AU" sz="1600" dirty="0"/>
          </a:p>
        </p:txBody>
      </p:sp>
      <p:sp>
        <p:nvSpPr>
          <p:cNvPr id="5" name="Text Placeholder 4"/>
          <p:cNvSpPr>
            <a:spLocks noGrp="1"/>
          </p:cNvSpPr>
          <p:nvPr>
            <p:ph type="body" sz="quarter" idx="13"/>
          </p:nvPr>
        </p:nvSpPr>
        <p:spPr/>
        <p:txBody>
          <a:bodyPr>
            <a:normAutofit/>
          </a:bodyPr>
          <a:lstStyle/>
          <a:p>
            <a:r>
              <a:rPr lang="en-AU" sz="1400" dirty="0"/>
              <a:t>A Canonical Adverse Selection Model</a:t>
            </a:r>
          </a:p>
        </p:txBody>
      </p:sp>
    </p:spTree>
    <p:extLst>
      <p:ext uri="{BB962C8B-B14F-4D97-AF65-F5344CB8AC3E}">
        <p14:creationId xmlns:p14="http://schemas.microsoft.com/office/powerpoint/2010/main" val="3550386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800" dirty="0"/>
              <a:t>What if the informed agent is the first mover who signals to the uninformed principal?</a:t>
            </a:r>
          </a:p>
          <a:p>
            <a:pPr lvl="1"/>
            <a:r>
              <a:rPr lang="en-AU" sz="1600" dirty="0"/>
              <a:t>Spencer (1973) laid the foundation for signalling games.</a:t>
            </a:r>
          </a:p>
          <a:p>
            <a:pPr lvl="1"/>
            <a:r>
              <a:rPr lang="en-AU" sz="1600" dirty="0"/>
              <a:t>Separating equilibrium, pooling equilibrium, or counter-signalling equilibrium.</a:t>
            </a:r>
          </a:p>
          <a:p>
            <a:pPr lvl="2"/>
            <a:r>
              <a:rPr lang="en-US" sz="1600" dirty="0"/>
              <a:t>Politicians on certain issues</a:t>
            </a:r>
          </a:p>
          <a:p>
            <a:pPr lvl="2"/>
            <a:r>
              <a:rPr lang="en-US" sz="1600" dirty="0"/>
              <a:t>Expensive office of lawyers</a:t>
            </a:r>
          </a:p>
          <a:p>
            <a:pPr lvl="2"/>
            <a:r>
              <a:rPr lang="en-US" sz="1600" dirty="0"/>
              <a:t>Over-capacity to signal confidence about growth</a:t>
            </a:r>
          </a:p>
          <a:p>
            <a:pPr lvl="2"/>
            <a:r>
              <a:rPr lang="en-US" sz="1600" dirty="0"/>
              <a:t>Counter-signaling equilibrium often requires independent information (word-of-mouth on hotels’ service) </a:t>
            </a:r>
            <a:endParaRPr lang="en-AU" sz="1600" dirty="0"/>
          </a:p>
          <a:p>
            <a:pPr lvl="1"/>
            <a:r>
              <a:rPr lang="en-AU" sz="1600" dirty="0"/>
              <a:t>Multiple receivers and a single sender.</a:t>
            </a:r>
          </a:p>
          <a:p>
            <a:pPr lvl="2"/>
            <a:r>
              <a:rPr lang="en-US" sz="1600" dirty="0"/>
              <a:t>The single sender may send different signals through different channels.</a:t>
            </a:r>
            <a:endParaRPr lang="en-AU" sz="1600" dirty="0"/>
          </a:p>
          <a:p>
            <a:pPr indent="-285750"/>
            <a:endParaRPr lang="en-AU" sz="1600" dirty="0"/>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Extensions of canonical adverse selection model (Optional)</a:t>
            </a:r>
          </a:p>
        </p:txBody>
      </p:sp>
    </p:spTree>
    <p:extLst>
      <p:ext uri="{BB962C8B-B14F-4D97-AF65-F5344CB8AC3E}">
        <p14:creationId xmlns:p14="http://schemas.microsoft.com/office/powerpoint/2010/main" val="124497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r>
              <a:rPr lang="en-AU" sz="1800" dirty="0"/>
              <a:t>Unravelling effect in accounting disclosure.</a:t>
            </a:r>
          </a:p>
          <a:p>
            <a:pPr lvl="1"/>
            <a:r>
              <a:rPr lang="en-AU" sz="1600" dirty="0"/>
              <a:t>The IPO firm knows its true value V and sells 50% of the ownership to the financial market to raise capital. If the firm decides to disclose its true value V, it cannot lie because of accurate audit and harsh penalty for lying. How does the signalling equilibrium look like?</a:t>
            </a:r>
          </a:p>
          <a:p>
            <a:pPr lvl="1"/>
            <a:endParaRPr lang="en-AU" sz="1600" dirty="0"/>
          </a:p>
          <a:p>
            <a:r>
              <a:rPr lang="en-AU" sz="1800" dirty="0"/>
              <a:t>When there are multiple agents, an auction allows each agent to signal and compete.</a:t>
            </a:r>
          </a:p>
          <a:p>
            <a:pPr lvl="1"/>
            <a:r>
              <a:rPr lang="en-US" sz="1600" dirty="0"/>
              <a:t>Auction is closely related to adverse selection.</a:t>
            </a:r>
            <a:endParaRPr lang="en-AU" sz="1600" dirty="0"/>
          </a:p>
          <a:p>
            <a:pPr indent="-285750"/>
            <a:endParaRPr lang="en-AU" sz="1600" dirty="0"/>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Extensions of canonical adverse selection model (Optional)</a:t>
            </a:r>
          </a:p>
        </p:txBody>
      </p:sp>
    </p:spTree>
    <p:extLst>
      <p:ext uri="{BB962C8B-B14F-4D97-AF65-F5344CB8AC3E}">
        <p14:creationId xmlns:p14="http://schemas.microsoft.com/office/powerpoint/2010/main" val="123930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600" dirty="0"/>
              <a:t>The agent’s type is either L with probability a or H with probability 1-a, where 0&lt;L&lt;H. </a:t>
            </a:r>
            <a:r>
              <a:rPr lang="en-AU" sz="1600"/>
              <a:t>Type-L agent’s linear cost is L and that of type-H agent is H, where H&gt;L.</a:t>
            </a:r>
            <a:endParaRPr lang="en-AU" sz="1600" dirty="0"/>
          </a:p>
          <a:p>
            <a:pPr indent="-285750"/>
            <a:r>
              <a:rPr lang="en-AU" sz="1600" dirty="0"/>
              <a:t>The principal’s utility is R(q)=2q-q</a:t>
            </a:r>
            <a:r>
              <a:rPr lang="en-AU" sz="1600" baseline="30000" dirty="0"/>
              <a:t>2</a:t>
            </a:r>
            <a:r>
              <a:rPr lang="en-AU" sz="1600" dirty="0"/>
              <a:t>.</a:t>
            </a:r>
          </a:p>
          <a:p>
            <a:pPr indent="-285750"/>
            <a:r>
              <a:rPr lang="en-AU" sz="1600" dirty="0"/>
              <a:t>The revealing principle indicates that a feasible mechanism must take the form of:</a:t>
            </a:r>
          </a:p>
          <a:p>
            <a:pPr marL="57150" indent="0">
              <a:buNone/>
            </a:pPr>
            <a:r>
              <a:rPr lang="en-AU" sz="1600" dirty="0"/>
              <a:t>{P(L), q(L); P(H), q(H)}. There are 4 decision variables. </a:t>
            </a:r>
          </a:p>
          <a:p>
            <a:pPr indent="-285750"/>
            <a:endParaRPr lang="en-AU" sz="1600" dirty="0"/>
          </a:p>
          <a:p>
            <a:pPr indent="-285750"/>
            <a:r>
              <a:rPr lang="en-AU" sz="1600" dirty="0"/>
              <a:t>The principal’s objective is as simple as: </a:t>
            </a:r>
          </a:p>
          <a:p>
            <a:pPr indent="-285750"/>
            <a:endParaRPr lang="en-AU" sz="1600" dirty="0"/>
          </a:p>
          <a:p>
            <a:pPr indent="-285750"/>
            <a:r>
              <a:rPr lang="en-AU" sz="1600" dirty="0"/>
              <a:t>But the IC constraints (which must differ from that in moral hazard) include:  </a:t>
            </a:r>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 Binary Example of Adverse Selection</a:t>
            </a:r>
          </a:p>
        </p:txBody>
      </p:sp>
    </p:spTree>
    <p:extLst>
      <p:ext uri="{BB962C8B-B14F-4D97-AF65-F5344CB8AC3E}">
        <p14:creationId xmlns:p14="http://schemas.microsoft.com/office/powerpoint/2010/main" val="1324909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800" dirty="0"/>
              <a:t>The agent provides a service to the principal and the main issue is how to motivate the agent to work diligently. </a:t>
            </a:r>
          </a:p>
          <a:p>
            <a:pPr lvl="1"/>
            <a:r>
              <a:rPr lang="en-AU" sz="1600" dirty="0"/>
              <a:t>Many business problems (including project management) have similar characteristics.</a:t>
            </a:r>
          </a:p>
          <a:p>
            <a:r>
              <a:rPr lang="en-AU" sz="1800" dirty="0"/>
              <a:t>Identify principal and agent in following pairs:</a:t>
            </a:r>
          </a:p>
          <a:p>
            <a:pPr lvl="1"/>
            <a:r>
              <a:rPr lang="en-AU" sz="1600" dirty="0"/>
              <a:t>Shareholders and </a:t>
            </a:r>
            <a:r>
              <a:rPr lang="en-AU" sz="1600" u="sng" dirty="0"/>
              <a:t>CEO</a:t>
            </a:r>
            <a:r>
              <a:rPr lang="en-AU" sz="1600" dirty="0"/>
              <a:t>;</a:t>
            </a:r>
          </a:p>
          <a:p>
            <a:pPr lvl="1"/>
            <a:r>
              <a:rPr lang="en-AU" sz="1600" u="sng" dirty="0"/>
              <a:t>Customers</a:t>
            </a:r>
            <a:r>
              <a:rPr lang="en-AU" sz="1600" dirty="0"/>
              <a:t> and insurance company;</a:t>
            </a:r>
          </a:p>
          <a:p>
            <a:pPr lvl="1"/>
            <a:r>
              <a:rPr lang="en-AU" sz="1600" u="sng" dirty="0"/>
              <a:t>Farmers</a:t>
            </a:r>
            <a:r>
              <a:rPr lang="en-AU" sz="1600" dirty="0"/>
              <a:t> and landlords;</a:t>
            </a:r>
          </a:p>
          <a:p>
            <a:pPr lvl="1"/>
            <a:r>
              <a:rPr lang="en-AU" sz="1600" dirty="0"/>
              <a:t>Retailer and manufacturer; (unclear, depending on who possesses the pricing power!)</a:t>
            </a:r>
          </a:p>
          <a:p>
            <a:pPr lvl="1"/>
            <a:r>
              <a:rPr lang="en-AU" sz="1600" u="sng" dirty="0"/>
              <a:t>Salesperson</a:t>
            </a:r>
            <a:r>
              <a:rPr lang="en-AU" sz="1600" dirty="0"/>
              <a:t> and marketing manager;</a:t>
            </a:r>
          </a:p>
          <a:p>
            <a:pPr lvl="1"/>
            <a:r>
              <a:rPr lang="en-US" sz="1600" dirty="0"/>
              <a:t>Transportation authority and </a:t>
            </a:r>
            <a:r>
              <a:rPr lang="en-US" sz="1600" u="sng" dirty="0"/>
              <a:t>construction companies</a:t>
            </a:r>
            <a:r>
              <a:rPr lang="en-US" sz="1600" dirty="0"/>
              <a:t>.</a:t>
            </a:r>
            <a:endParaRPr lang="en-AU" sz="1600" dirty="0"/>
          </a:p>
          <a:p>
            <a:pPr marL="457200" lvl="1" indent="0">
              <a:buNone/>
            </a:pPr>
            <a:endParaRPr lang="en-AU" sz="1600" dirty="0"/>
          </a:p>
          <a:p>
            <a:endParaRPr lang="en-AU" sz="1600" dirty="0"/>
          </a:p>
        </p:txBody>
      </p:sp>
      <p:sp>
        <p:nvSpPr>
          <p:cNvPr id="5" name="Text Placeholder 4"/>
          <p:cNvSpPr>
            <a:spLocks noGrp="1"/>
          </p:cNvSpPr>
          <p:nvPr>
            <p:ph type="body" sz="quarter" idx="13"/>
          </p:nvPr>
        </p:nvSpPr>
        <p:spPr/>
        <p:txBody>
          <a:bodyPr>
            <a:normAutofit/>
          </a:bodyPr>
          <a:lstStyle/>
          <a:p>
            <a:r>
              <a:rPr lang="en-AU" sz="1400" dirty="0"/>
              <a:t>A Canonical Moral Hazard Model</a:t>
            </a:r>
          </a:p>
        </p:txBody>
      </p:sp>
    </p:spTree>
    <p:extLst>
      <p:ext uri="{BB962C8B-B14F-4D97-AF65-F5344CB8AC3E}">
        <p14:creationId xmlns:p14="http://schemas.microsoft.com/office/powerpoint/2010/main" val="775857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600" dirty="0"/>
              <a:t>How do you solve the model that we just formulate?</a:t>
            </a:r>
          </a:p>
          <a:p>
            <a:pPr indent="-285750"/>
            <a:r>
              <a:rPr lang="en-AU" sz="1600" dirty="0"/>
              <a:t>Feasible conditions on q.</a:t>
            </a:r>
          </a:p>
          <a:p>
            <a:pPr indent="-285750"/>
            <a:r>
              <a:rPr lang="en-AU" sz="1600" dirty="0"/>
              <a:t>Optimal information rent for L-type. </a:t>
            </a:r>
          </a:p>
          <a:p>
            <a:pPr indent="-285750"/>
            <a:r>
              <a:rPr lang="en-AU" sz="1600" dirty="0"/>
              <a:t>Putting everything together, we obtain the virtual surplus.  </a:t>
            </a:r>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 Binary Example of Adverse Selection</a:t>
            </a:r>
          </a:p>
        </p:txBody>
      </p:sp>
    </p:spTree>
    <p:extLst>
      <p:ext uri="{BB962C8B-B14F-4D97-AF65-F5344CB8AC3E}">
        <p14:creationId xmlns:p14="http://schemas.microsoft.com/office/powerpoint/2010/main" val="2806644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indent="-285750"/>
                <a:r>
                  <a:rPr lang="en-AU" sz="1800" dirty="0"/>
                  <a:t>Can we extend the analysis to the case where the agent’s type is a continuous random variable? </a:t>
                </a:r>
              </a:p>
              <a:p>
                <a:pPr lvl="1"/>
                <a:r>
                  <a:rPr lang="en-AU" sz="1600" dirty="0"/>
                  <a:t>The optimal payment is </a:t>
                </a:r>
                <a14:m>
                  <m:oMath xmlns:m="http://schemas.openxmlformats.org/officeDocument/2006/math">
                    <m:r>
                      <a:rPr lang="en-AU" sz="1600" i="1">
                        <a:latin typeface="Cambria Math" panose="02040503050406030204" pitchFamily="18" charset="0"/>
                      </a:rPr>
                      <m:t>𝑃</m:t>
                    </m:r>
                    <m:d>
                      <m:dPr>
                        <m:ctrlPr>
                          <a:rPr lang="en-AU" sz="1600" i="1">
                            <a:latin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ea typeface="Cambria Math" panose="02040503050406030204" pitchFamily="18" charset="0"/>
                      </a:rPr>
                      <m:t>+</m:t>
                    </m:r>
                    <m:nary>
                      <m:naryPr>
                        <m:ctrlPr>
                          <a:rPr lang="en-AU" sz="1600" i="1">
                            <a:latin typeface="Cambria Math" panose="02040503050406030204" pitchFamily="18" charset="0"/>
                            <a:ea typeface="Cambria Math" panose="02040503050406030204" pitchFamily="18" charset="0"/>
                          </a:rPr>
                        </m:ctrlPr>
                      </m:naryPr>
                      <m:sub>
                        <m:r>
                          <m:rPr>
                            <m:brk m:alnAt="23"/>
                          </m:rPr>
                          <a:rPr lang="en-AU" sz="1600" i="1">
                            <a:latin typeface="Cambria Math" panose="02040503050406030204" pitchFamily="18" charset="0"/>
                            <a:ea typeface="Cambria Math" panose="02040503050406030204" pitchFamily="18" charset="0"/>
                          </a:rPr>
                          <m:t>𝜃</m:t>
                        </m:r>
                      </m:sub>
                      <m:sup>
                        <m:r>
                          <a:rPr lang="en-AU" sz="1600" i="1">
                            <a:latin typeface="Cambria Math" panose="02040503050406030204" pitchFamily="18" charset="0"/>
                            <a:ea typeface="Cambria Math" panose="02040503050406030204" pitchFamily="18" charset="0"/>
                          </a:rPr>
                          <m:t>h</m:t>
                        </m:r>
                      </m:sup>
                      <m:e>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𝑥</m:t>
                            </m:r>
                          </m:e>
                        </m:d>
                        <m:r>
                          <a:rPr lang="en-AU" sz="1600" i="1">
                            <a:latin typeface="Cambria Math" panose="02040503050406030204" pitchFamily="18" charset="0"/>
                            <a:ea typeface="Cambria Math" panose="02040503050406030204" pitchFamily="18" charset="0"/>
                          </a:rPr>
                          <m:t>𝑑𝑥</m:t>
                        </m:r>
                      </m:e>
                    </m:nary>
                  </m:oMath>
                </a14:m>
                <a:endParaRPr lang="en-AU" sz="1600" dirty="0"/>
              </a:p>
              <a:p>
                <a:pPr marL="0" indent="0">
                  <a:buNone/>
                </a:pPr>
                <a14:m>
                  <m:oMathPara xmlns:m="http://schemas.openxmlformats.org/officeDocument/2006/math">
                    <m:oMathParaPr>
                      <m:jc m:val="centerGroup"/>
                    </m:oMathParaPr>
                    <m:oMath xmlns:m="http://schemas.openxmlformats.org/officeDocument/2006/math">
                      <m:r>
                        <a:rPr lang="en-AU" sz="1600" i="1">
                          <a:latin typeface="Cambria Math" panose="02040503050406030204" pitchFamily="18" charset="0"/>
                        </a:rPr>
                        <m:t>𝑍</m:t>
                      </m:r>
                      <m:r>
                        <a:rPr lang="en-AU" sz="1600" i="1">
                          <a:latin typeface="Cambria Math" panose="02040503050406030204" pitchFamily="18" charset="0"/>
                        </a:rPr>
                        <m:t>=</m:t>
                      </m:r>
                      <m:nary>
                        <m:naryPr>
                          <m:ctrlPr>
                            <a:rPr lang="en-AU" sz="1600" i="1">
                              <a:latin typeface="Cambria Math" panose="02040503050406030204" pitchFamily="18" charset="0"/>
                            </a:rPr>
                          </m:ctrlPr>
                        </m:naryPr>
                        <m:sub>
                          <m:r>
                            <m:rPr>
                              <m:brk m:alnAt="23"/>
                            </m:rPr>
                            <a:rPr lang="en-AU" sz="1600" i="1">
                              <a:latin typeface="Cambria Math" panose="02040503050406030204" pitchFamily="18" charset="0"/>
                            </a:rPr>
                            <m:t>𝑙</m:t>
                          </m:r>
                        </m:sub>
                        <m:sup>
                          <m:r>
                            <a:rPr lang="en-AU" sz="1600" i="1">
                              <a:latin typeface="Cambria Math" panose="02040503050406030204" pitchFamily="18" charset="0"/>
                            </a:rPr>
                            <m:t>h</m:t>
                          </m:r>
                        </m:sup>
                        <m:e>
                          <m:d>
                            <m:dPr>
                              <m:begChr m:val="["/>
                              <m:endChr m:val="]"/>
                              <m:ctrlPr>
                                <a:rPr lang="en-AU" sz="1600" i="1">
                                  <a:latin typeface="Cambria Math" panose="02040503050406030204" pitchFamily="18" charset="0"/>
                                </a:rPr>
                              </m:ctrlPr>
                            </m:dPr>
                            <m:e>
                              <m:r>
                                <a:rPr lang="en-AU" sz="1600" i="1">
                                  <a:latin typeface="Cambria Math" panose="02040503050406030204" pitchFamily="18" charset="0"/>
                                </a:rPr>
                                <m:t>𝑅</m:t>
                              </m:r>
                              <m:d>
                                <m:dPr>
                                  <m:ctrlPr>
                                    <a:rPr lang="en-AU" sz="1600" i="1">
                                      <a:latin typeface="Cambria Math" panose="02040503050406030204" pitchFamily="18" charset="0"/>
                                    </a:rPr>
                                  </m:ctrlPr>
                                </m:dPr>
                                <m:e>
                                  <m:r>
                                    <a:rPr lang="en-AU" sz="1600" i="1">
                                      <a:latin typeface="Cambria Math" panose="02040503050406030204" pitchFamily="18" charset="0"/>
                                    </a:rPr>
                                    <m:t>𝑞</m:t>
                                  </m:r>
                                  <m:d>
                                    <m:dPr>
                                      <m:ctrlPr>
                                        <a:rPr lang="en-AU" sz="1600" i="1">
                                          <a:latin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e>
                              </m:d>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ea typeface="Cambria Math" panose="02040503050406030204" pitchFamily="18" charset="0"/>
                                </a:rPr>
                                <m:t>−</m:t>
                              </m:r>
                              <m:f>
                                <m:fPr>
                                  <m:ctrlPr>
                                    <a:rPr lang="en-AU" sz="1600" i="1">
                                      <a:latin typeface="Cambria Math" panose="02040503050406030204" pitchFamily="18" charset="0"/>
                                      <a:ea typeface="Cambria Math" panose="02040503050406030204" pitchFamily="18" charset="0"/>
                                    </a:rPr>
                                  </m:ctrlPr>
                                </m:fPr>
                                <m:num>
                                  <m:r>
                                    <a:rPr lang="en-AU" sz="1600" i="1">
                                      <a:latin typeface="Cambria Math" panose="02040503050406030204" pitchFamily="18" charset="0"/>
                                      <a:ea typeface="Cambria Math" panose="02040503050406030204" pitchFamily="18" charset="0"/>
                                    </a:rPr>
                                    <m:t>𝐹</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num>
                                <m:den>
                                  <m:r>
                                    <a:rPr lang="en-AU" sz="1600" i="1">
                                      <a:latin typeface="Cambria Math" panose="02040503050406030204" pitchFamily="18" charset="0"/>
                                      <a:ea typeface="Cambria Math" panose="02040503050406030204" pitchFamily="18" charset="0"/>
                                    </a:rPr>
                                    <m:t>𝑓</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den>
                              </m:f>
                              <m:r>
                                <a:rPr lang="en-AU" sz="1600" i="1">
                                  <a:latin typeface="Cambria Math" panose="02040503050406030204" pitchFamily="18" charset="0"/>
                                  <a:ea typeface="Cambria Math" panose="02040503050406030204" pitchFamily="18" charset="0"/>
                                </a:rPr>
                                <m:t>𝑞</m:t>
                              </m:r>
                              <m:r>
                                <a:rPr lang="en-AU" sz="1600" i="1">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m:t>
                              </m:r>
                            </m:e>
                          </m:d>
                          <m:r>
                            <a:rPr lang="en-AU" sz="1600" i="1">
                              <a:latin typeface="Cambria Math" panose="02040503050406030204" pitchFamily="18" charset="0"/>
                              <a:ea typeface="Cambria Math" panose="02040503050406030204" pitchFamily="18" charset="0"/>
                            </a:rPr>
                            <m:t>𝑓</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rPr>
                            <m:t>𝑑</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m:t>
                          </m:r>
                        </m:e>
                      </m:nary>
                    </m:oMath>
                  </m:oMathPara>
                </a14:m>
                <a:endParaRPr lang="en-AU" sz="1600" dirty="0"/>
              </a:p>
              <a:p>
                <a:pPr lvl="1"/>
                <a:r>
                  <a:rPr lang="en-AU" sz="1600" dirty="0"/>
                  <a:t>The term </a:t>
                </a:r>
                <a14:m>
                  <m:oMath xmlns:m="http://schemas.openxmlformats.org/officeDocument/2006/math">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m:t>
                    </m:r>
                    <m:f>
                      <m:fPr>
                        <m:ctrlPr>
                          <a:rPr lang="en-AU" sz="1600" i="1">
                            <a:latin typeface="Cambria Math" panose="02040503050406030204" pitchFamily="18" charset="0"/>
                          </a:rPr>
                        </m:ctrlPr>
                      </m:fPr>
                      <m:num>
                        <m:r>
                          <a:rPr lang="en-AU" sz="1600" i="1">
                            <a:latin typeface="Cambria Math" panose="02040503050406030204" pitchFamily="18" charset="0"/>
                          </a:rPr>
                          <m:t>𝐹</m:t>
                        </m:r>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rPr>
                          <m:t>)</m:t>
                        </m:r>
                      </m:num>
                      <m:den>
                        <m:r>
                          <a:rPr lang="en-AU" sz="1600" i="1">
                            <a:latin typeface="Cambria Math" panose="02040503050406030204" pitchFamily="18" charset="0"/>
                          </a:rPr>
                          <m:t>𝑓</m:t>
                        </m:r>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rPr>
                          <m:t>)</m:t>
                        </m:r>
                      </m:den>
                    </m:f>
                  </m:oMath>
                </a14:m>
                <a:r>
                  <a:rPr lang="en-AU" sz="1600" dirty="0"/>
                  <a:t> is called the virtual cost. With log-concavity on F, the virtual cost is monotonic. By using the point-wise optimization, we can solve the optimal ordering policy </a:t>
                </a:r>
                <a:r>
                  <a:rPr lang="en-AU" sz="1600" i="1" dirty="0">
                    <a:latin typeface="Times New Roman" panose="02020603050405020304" pitchFamily="18" charset="0"/>
                    <a:cs typeface="Times New Roman" panose="02020603050405020304" pitchFamily="18" charset="0"/>
                  </a:rPr>
                  <a:t>q</a:t>
                </a:r>
                <a:r>
                  <a:rPr lang="en-AU" sz="1600" dirty="0"/>
                  <a:t>(</a:t>
                </a:r>
                <a:r>
                  <a:rPr lang="el-GR" sz="1600" i="1" dirty="0">
                    <a:latin typeface="Times New Roman" panose="02020603050405020304" pitchFamily="18" charset="0"/>
                    <a:cs typeface="Times New Roman" panose="02020603050405020304" pitchFamily="18" charset="0"/>
                  </a:rPr>
                  <a:t>θ</a:t>
                </a:r>
                <a:r>
                  <a:rPr lang="en-AU" sz="1600" dirty="0"/>
                  <a:t>), which determines the optimal payment </a:t>
                </a:r>
                <a:r>
                  <a:rPr lang="en-AU" sz="1600" i="1" dirty="0">
                    <a:latin typeface="Times New Roman" panose="02020603050405020304" pitchFamily="18" charset="0"/>
                    <a:cs typeface="Times New Roman" panose="02020603050405020304" pitchFamily="18" charset="0"/>
                  </a:rPr>
                  <a:t>P</a:t>
                </a:r>
                <a:r>
                  <a:rPr lang="en-AU" sz="1600" dirty="0"/>
                  <a:t>(</a:t>
                </a:r>
                <a:r>
                  <a:rPr lang="el-GR" sz="1600" i="1" dirty="0">
                    <a:latin typeface="Times New Roman" panose="02020603050405020304" pitchFamily="18" charset="0"/>
                    <a:cs typeface="Times New Roman" panose="02020603050405020304" pitchFamily="18" charset="0"/>
                  </a:rPr>
                  <a:t>θ</a:t>
                </a:r>
                <a:r>
                  <a:rPr lang="en-AU" sz="1600" dirty="0"/>
                  <a:t>). Finally, we convert P(</a:t>
                </a:r>
                <a:r>
                  <a:rPr lang="el-GR" sz="1600" dirty="0">
                    <a:latin typeface="Times New Roman" panose="02020603050405020304" pitchFamily="18" charset="0"/>
                    <a:cs typeface="Times New Roman" panose="02020603050405020304" pitchFamily="18" charset="0"/>
                  </a:rPr>
                  <a:t>θ</a:t>
                </a:r>
                <a:r>
                  <a:rPr lang="en-AU" sz="1600" dirty="0"/>
                  <a:t>) into P(q) by using variable transformation.</a:t>
                </a:r>
              </a:p>
              <a:p>
                <a:pPr lvl="1"/>
                <a:r>
                  <a:rPr lang="en-US" sz="1600" dirty="0"/>
                  <a:t>Point-wise optimization means that to maximize the integral, we maximize the integrand for each point.</a:t>
                </a:r>
                <a:endParaRPr lang="en-AU" sz="1600" dirty="0"/>
              </a:p>
              <a:p>
                <a:pPr lvl="1"/>
                <a:endParaRPr lang="en-AU" sz="1600" dirty="0"/>
              </a:p>
              <a:p>
                <a:pPr indent="-285750"/>
                <a:endParaRPr lang="en-AU" sz="1600" dirty="0"/>
              </a:p>
              <a:p>
                <a:pPr marL="457200" lvl="1" indent="0">
                  <a:buNone/>
                </a:pPr>
                <a:endParaRPr lang="en-AU" sz="1600" dirty="0"/>
              </a:p>
              <a:p>
                <a:pPr lvl="1"/>
                <a:endParaRPr lang="en-AU"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1563" r="-704"/>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A Continuous Example of Adverse Selection (Optional)</a:t>
            </a:r>
          </a:p>
        </p:txBody>
      </p:sp>
    </p:spTree>
    <p:extLst>
      <p:ext uri="{BB962C8B-B14F-4D97-AF65-F5344CB8AC3E}">
        <p14:creationId xmlns:p14="http://schemas.microsoft.com/office/powerpoint/2010/main" val="255151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indent="-285750"/>
                <a:r>
                  <a:rPr lang="en-AU" sz="1800" dirty="0"/>
                  <a:t>Suppose that </a:t>
                </a:r>
                <a:r>
                  <a:rPr lang="el-GR" sz="1800" dirty="0"/>
                  <a:t>θ</a:t>
                </a:r>
                <a:r>
                  <a:rPr lang="en-AU" sz="1800" dirty="0"/>
                  <a:t> is uniformly distributed between 0 and 1.</a:t>
                </a:r>
              </a:p>
              <a:p>
                <a:pPr lvl="1"/>
                <a:r>
                  <a:rPr lang="en-AU" sz="1600" dirty="0"/>
                  <a:t>The optimal payment is </a:t>
                </a:r>
                <a14:m>
                  <m:oMath xmlns:m="http://schemas.openxmlformats.org/officeDocument/2006/math">
                    <m:r>
                      <a:rPr lang="en-AU" sz="1600" i="1">
                        <a:latin typeface="Cambria Math" panose="02040503050406030204" pitchFamily="18" charset="0"/>
                      </a:rPr>
                      <m:t>𝑃</m:t>
                    </m:r>
                    <m:d>
                      <m:dPr>
                        <m:ctrlPr>
                          <a:rPr lang="en-AU" sz="1600" i="1">
                            <a:latin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ea typeface="Cambria Math" panose="02040503050406030204" pitchFamily="18" charset="0"/>
                      </a:rPr>
                      <m:t>+</m:t>
                    </m:r>
                    <m:nary>
                      <m:naryPr>
                        <m:ctrlPr>
                          <a:rPr lang="en-AU" sz="1600" i="1">
                            <a:latin typeface="Cambria Math" panose="02040503050406030204" pitchFamily="18" charset="0"/>
                            <a:ea typeface="Cambria Math" panose="02040503050406030204" pitchFamily="18" charset="0"/>
                          </a:rPr>
                        </m:ctrlPr>
                      </m:naryPr>
                      <m:sub>
                        <m:r>
                          <m:rPr>
                            <m:brk m:alnAt="23"/>
                          </m:rPr>
                          <a:rPr lang="en-AU" sz="1600" i="1">
                            <a:latin typeface="Cambria Math" panose="02040503050406030204" pitchFamily="18" charset="0"/>
                            <a:ea typeface="Cambria Math" panose="02040503050406030204" pitchFamily="18" charset="0"/>
                          </a:rPr>
                          <m:t>𝜃</m:t>
                        </m:r>
                      </m:sub>
                      <m:sup>
                        <m:r>
                          <a:rPr lang="en-AU" sz="1600" i="1">
                            <a:latin typeface="Cambria Math" panose="02040503050406030204" pitchFamily="18" charset="0"/>
                            <a:ea typeface="Cambria Math" panose="02040503050406030204" pitchFamily="18" charset="0"/>
                          </a:rPr>
                          <m:t>h</m:t>
                        </m:r>
                      </m:sup>
                      <m:e>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𝑥</m:t>
                            </m:r>
                          </m:e>
                        </m:d>
                        <m:r>
                          <a:rPr lang="en-AU" sz="1600" i="1">
                            <a:latin typeface="Cambria Math" panose="02040503050406030204" pitchFamily="18" charset="0"/>
                            <a:ea typeface="Cambria Math" panose="02040503050406030204" pitchFamily="18" charset="0"/>
                          </a:rPr>
                          <m:t>𝑑𝑥</m:t>
                        </m:r>
                      </m:e>
                    </m:nary>
                  </m:oMath>
                </a14:m>
                <a:endParaRPr lang="en-AU" sz="1600" dirty="0"/>
              </a:p>
              <a:p>
                <a:pPr marL="0" indent="0">
                  <a:buNone/>
                </a:pPr>
                <a14:m>
                  <m:oMathPara xmlns:m="http://schemas.openxmlformats.org/officeDocument/2006/math">
                    <m:oMathParaPr>
                      <m:jc m:val="centerGroup"/>
                    </m:oMathParaPr>
                    <m:oMath xmlns:m="http://schemas.openxmlformats.org/officeDocument/2006/math">
                      <m:r>
                        <a:rPr lang="en-AU" sz="1600" i="1">
                          <a:latin typeface="Cambria Math" panose="02040503050406030204" pitchFamily="18" charset="0"/>
                        </a:rPr>
                        <m:t>𝑍</m:t>
                      </m:r>
                      <m:r>
                        <a:rPr lang="en-AU" sz="1600" i="1">
                          <a:latin typeface="Cambria Math" panose="02040503050406030204" pitchFamily="18" charset="0"/>
                        </a:rPr>
                        <m:t>=</m:t>
                      </m:r>
                      <m:nary>
                        <m:naryPr>
                          <m:ctrlPr>
                            <a:rPr lang="en-AU" sz="1600" i="1">
                              <a:latin typeface="Cambria Math" panose="02040503050406030204" pitchFamily="18" charset="0"/>
                            </a:rPr>
                          </m:ctrlPr>
                        </m:naryPr>
                        <m:sub>
                          <m:r>
                            <m:rPr>
                              <m:brk m:alnAt="23"/>
                            </m:rPr>
                            <a:rPr lang="en-AU" sz="1600" i="1">
                              <a:latin typeface="Cambria Math" panose="02040503050406030204" pitchFamily="18" charset="0"/>
                            </a:rPr>
                            <m:t>𝑙</m:t>
                          </m:r>
                        </m:sub>
                        <m:sup>
                          <m:r>
                            <a:rPr lang="en-AU" sz="1600" i="1">
                              <a:latin typeface="Cambria Math" panose="02040503050406030204" pitchFamily="18" charset="0"/>
                            </a:rPr>
                            <m:t>h</m:t>
                          </m:r>
                        </m:sup>
                        <m:e>
                          <m:d>
                            <m:dPr>
                              <m:begChr m:val="["/>
                              <m:endChr m:val="]"/>
                              <m:ctrlPr>
                                <a:rPr lang="en-AU" sz="1600" i="1">
                                  <a:latin typeface="Cambria Math" panose="02040503050406030204" pitchFamily="18" charset="0"/>
                                </a:rPr>
                              </m:ctrlPr>
                            </m:dPr>
                            <m:e>
                              <m:r>
                                <a:rPr lang="en-AU" sz="1600" i="1">
                                  <a:latin typeface="Cambria Math" panose="02040503050406030204" pitchFamily="18" charset="0"/>
                                </a:rPr>
                                <m:t>𝑅</m:t>
                              </m:r>
                              <m:d>
                                <m:dPr>
                                  <m:ctrlPr>
                                    <a:rPr lang="en-AU" sz="1600" i="1">
                                      <a:latin typeface="Cambria Math" panose="02040503050406030204" pitchFamily="18" charset="0"/>
                                    </a:rPr>
                                  </m:ctrlPr>
                                </m:dPr>
                                <m:e>
                                  <m:r>
                                    <a:rPr lang="en-AU" sz="1600" i="1">
                                      <a:latin typeface="Cambria Math" panose="02040503050406030204" pitchFamily="18" charset="0"/>
                                    </a:rPr>
                                    <m:t>𝑞</m:t>
                                  </m:r>
                                  <m:d>
                                    <m:dPr>
                                      <m:ctrlPr>
                                        <a:rPr lang="en-AU" sz="1600" i="1">
                                          <a:latin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e>
                              </m:d>
                              <m:r>
                                <a:rPr lang="en-AU" sz="1600" i="1">
                                  <a:latin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𝑞</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ea typeface="Cambria Math" panose="02040503050406030204" pitchFamily="18" charset="0"/>
                                </a:rPr>
                                <m:t>−</m:t>
                              </m:r>
                              <m:f>
                                <m:fPr>
                                  <m:ctrlPr>
                                    <a:rPr lang="en-AU" sz="1600" i="1">
                                      <a:latin typeface="Cambria Math" panose="02040503050406030204" pitchFamily="18" charset="0"/>
                                      <a:ea typeface="Cambria Math" panose="02040503050406030204" pitchFamily="18" charset="0"/>
                                    </a:rPr>
                                  </m:ctrlPr>
                                </m:fPr>
                                <m:num>
                                  <m:r>
                                    <a:rPr lang="en-AU" sz="1600" i="1">
                                      <a:latin typeface="Cambria Math" panose="02040503050406030204" pitchFamily="18" charset="0"/>
                                      <a:ea typeface="Cambria Math" panose="02040503050406030204" pitchFamily="18" charset="0"/>
                                    </a:rPr>
                                    <m:t>𝐹</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num>
                                <m:den>
                                  <m:r>
                                    <a:rPr lang="en-AU" sz="1600" i="1">
                                      <a:latin typeface="Cambria Math" panose="02040503050406030204" pitchFamily="18" charset="0"/>
                                      <a:ea typeface="Cambria Math" panose="02040503050406030204" pitchFamily="18" charset="0"/>
                                    </a:rPr>
                                    <m:t>𝑓</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den>
                              </m:f>
                              <m:r>
                                <a:rPr lang="en-AU" sz="1600" i="1">
                                  <a:latin typeface="Cambria Math" panose="02040503050406030204" pitchFamily="18" charset="0"/>
                                  <a:ea typeface="Cambria Math" panose="02040503050406030204" pitchFamily="18" charset="0"/>
                                </a:rPr>
                                <m:t>𝑞</m:t>
                              </m:r>
                              <m:r>
                                <a:rPr lang="en-AU" sz="1600" i="1">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m:t>
                              </m:r>
                            </m:e>
                          </m:d>
                          <m:r>
                            <a:rPr lang="en-AU" sz="1600" i="1">
                              <a:latin typeface="Cambria Math" panose="02040503050406030204" pitchFamily="18" charset="0"/>
                              <a:ea typeface="Cambria Math" panose="02040503050406030204" pitchFamily="18" charset="0"/>
                            </a:rPr>
                            <m:t>𝑓</m:t>
                          </m:r>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𝜃</m:t>
                              </m:r>
                            </m:e>
                          </m:d>
                          <m:r>
                            <a:rPr lang="en-AU" sz="1600" i="1">
                              <a:latin typeface="Cambria Math" panose="02040503050406030204" pitchFamily="18" charset="0"/>
                            </a:rPr>
                            <m:t>𝑑</m:t>
                          </m:r>
                          <m:r>
                            <a:rPr lang="en-AU" sz="1600" i="1">
                              <a:latin typeface="Cambria Math" panose="02040503050406030204" pitchFamily="18" charset="0"/>
                              <a:ea typeface="Cambria Math" panose="02040503050406030204" pitchFamily="18" charset="0"/>
                            </a:rPr>
                            <m:t>𝜃</m:t>
                          </m:r>
                          <m:r>
                            <a:rPr lang="en-AU" sz="1600" i="1">
                              <a:latin typeface="Cambria Math" panose="02040503050406030204" pitchFamily="18" charset="0"/>
                              <a:ea typeface="Cambria Math" panose="02040503050406030204" pitchFamily="18" charset="0"/>
                            </a:rPr>
                            <m:t>.</m:t>
                          </m:r>
                        </m:e>
                      </m:nary>
                    </m:oMath>
                  </m:oMathPara>
                </a14:m>
                <a:endParaRPr lang="en-AU" sz="1600" dirty="0"/>
              </a:p>
              <a:p>
                <a:pPr lvl="1"/>
                <a:r>
                  <a:rPr lang="en-AU" sz="1600" dirty="0"/>
                  <a:t>We obtain q(</a:t>
                </a:r>
                <a:r>
                  <a:rPr lang="el-GR" sz="1600" dirty="0">
                    <a:latin typeface="Times New Roman" panose="02020603050405020304" pitchFamily="18" charset="0"/>
                    <a:cs typeface="Times New Roman" panose="02020603050405020304" pitchFamily="18" charset="0"/>
                  </a:rPr>
                  <a:t>θ</a:t>
                </a:r>
                <a:r>
                  <a:rPr lang="en-AU" sz="1600" dirty="0"/>
                  <a:t>)</a:t>
                </a:r>
              </a:p>
              <a:p>
                <a:pPr lvl="1"/>
                <a:r>
                  <a:rPr lang="en-AU" sz="1600" dirty="0"/>
                  <a:t>And then P(</a:t>
                </a:r>
                <a:r>
                  <a:rPr lang="el-GR" sz="1600" dirty="0">
                    <a:latin typeface="Times New Roman" panose="02020603050405020304" pitchFamily="18" charset="0"/>
                    <a:cs typeface="Times New Roman" panose="02020603050405020304" pitchFamily="18" charset="0"/>
                  </a:rPr>
                  <a:t>θ</a:t>
                </a:r>
                <a:r>
                  <a:rPr lang="en-AU" sz="1600" dirty="0"/>
                  <a:t>)</a:t>
                </a:r>
              </a:p>
              <a:p>
                <a:pPr lvl="1"/>
                <a:r>
                  <a:rPr lang="en-AU" sz="1600" dirty="0"/>
                  <a:t>And finally P(q)</a:t>
                </a:r>
              </a:p>
              <a:p>
                <a:pPr marL="457200" lvl="1" indent="0">
                  <a:buNone/>
                </a:pPr>
                <a:endParaRPr lang="en-US" sz="1600" dirty="0"/>
              </a:p>
              <a:p>
                <a:pPr marL="457200" lvl="1" indent="0">
                  <a:buNone/>
                </a:pPr>
                <a:endParaRPr lang="en-US" sz="1600" dirty="0"/>
              </a:p>
              <a:p>
                <a:pPr marL="457200" lvl="1" indent="0">
                  <a:buNone/>
                </a:pPr>
                <a:r>
                  <a:rPr lang="en-US" sz="1600" dirty="0"/>
                  <a:t>Note: If the reservation value is type-dependent, the optimization problem remains unsolved.</a:t>
                </a:r>
                <a:endParaRPr lang="en-AU" sz="1600" dirty="0"/>
              </a:p>
              <a:p>
                <a:pPr indent="-285750"/>
                <a:endParaRPr lang="en-AU" sz="1600" dirty="0"/>
              </a:p>
              <a:p>
                <a:pPr marL="457200" lvl="1" indent="0">
                  <a:buNone/>
                </a:pPr>
                <a:endParaRPr lang="en-AU" sz="1600" dirty="0"/>
              </a:p>
              <a:p>
                <a:pPr lvl="1"/>
                <a:endParaRPr lang="en-AU"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 t="-2778"/>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A Continuous Example of Adverse Selection (Optional)</a:t>
            </a:r>
          </a:p>
        </p:txBody>
      </p:sp>
    </p:spTree>
    <p:extLst>
      <p:ext uri="{BB962C8B-B14F-4D97-AF65-F5344CB8AC3E}">
        <p14:creationId xmlns:p14="http://schemas.microsoft.com/office/powerpoint/2010/main" val="852369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sz="1600" dirty="0"/>
              <a:t>As aforementioned, auction is closely related to adverse selection (or signalling). </a:t>
            </a:r>
          </a:p>
          <a:p>
            <a:pPr indent="-285750"/>
            <a:r>
              <a:rPr lang="en-US" sz="1600" dirty="0"/>
              <a:t>Types of auctions:</a:t>
            </a:r>
          </a:p>
          <a:p>
            <a:pPr lvl="1"/>
            <a:r>
              <a:rPr lang="en-US" sz="1600" dirty="0"/>
              <a:t>English auction</a:t>
            </a:r>
          </a:p>
          <a:p>
            <a:pPr lvl="1"/>
            <a:r>
              <a:rPr lang="en-US" sz="1600" dirty="0"/>
              <a:t>Dutch auction</a:t>
            </a:r>
          </a:p>
          <a:p>
            <a:pPr lvl="1"/>
            <a:r>
              <a:rPr lang="en-US" sz="1600" dirty="0"/>
              <a:t>Seal-bid second-price auction</a:t>
            </a:r>
          </a:p>
          <a:p>
            <a:pPr lvl="1"/>
            <a:r>
              <a:rPr lang="en-US" sz="1600" dirty="0"/>
              <a:t>Seal-bid first-price auction</a:t>
            </a:r>
          </a:p>
          <a:p>
            <a:pPr lvl="1"/>
            <a:r>
              <a:rPr lang="en-US" sz="1600" dirty="0"/>
              <a:t>Combinatory auction</a:t>
            </a:r>
          </a:p>
          <a:p>
            <a:pPr lvl="1"/>
            <a:r>
              <a:rPr lang="en-US" sz="1600" dirty="0"/>
              <a:t>…</a:t>
            </a:r>
            <a:endParaRPr lang="en-AU" sz="1600" dirty="0"/>
          </a:p>
          <a:p>
            <a:pPr marL="457200" lvl="1" indent="0">
              <a:buNone/>
            </a:pPr>
            <a:endParaRPr lang="en-AU" sz="16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Auctions</a:t>
            </a:r>
          </a:p>
        </p:txBody>
      </p:sp>
    </p:spTree>
    <p:extLst>
      <p:ext uri="{BB962C8B-B14F-4D97-AF65-F5344CB8AC3E}">
        <p14:creationId xmlns:p14="http://schemas.microsoft.com/office/powerpoint/2010/main" val="797641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dirty="0"/>
              <a:t>2. Commonly Used Contracts for Project Management</a:t>
            </a:r>
          </a:p>
        </p:txBody>
      </p:sp>
      <p:sp>
        <p:nvSpPr>
          <p:cNvPr id="124931" name="Rectangle 3"/>
          <p:cNvSpPr>
            <a:spLocks noGrp="1" noChangeArrowheads="1"/>
          </p:cNvSpPr>
          <p:nvPr>
            <p:ph type="body" idx="1"/>
          </p:nvPr>
        </p:nvSpPr>
        <p:spPr/>
        <p:txBody>
          <a:bodyPr/>
          <a:lstStyle/>
          <a:p>
            <a:pPr marL="166688" indent="-166688">
              <a:spcBef>
                <a:spcPct val="40000"/>
              </a:spcBef>
            </a:pPr>
            <a:r>
              <a:rPr lang="en-US" sz="1800" dirty="0"/>
              <a:t>In many cases, what really matters is the price! But price is a closely guarded secret. </a:t>
            </a:r>
            <a:endParaRPr lang="en-AU" sz="1800" dirty="0"/>
          </a:p>
          <a:p>
            <a:pPr marL="466725" lvl="1" indent="-166688">
              <a:spcBef>
                <a:spcPct val="40000"/>
              </a:spcBef>
            </a:pPr>
            <a:r>
              <a:rPr lang="en-AU" sz="1650" dirty="0" err="1"/>
              <a:t>Lockstrom</a:t>
            </a:r>
            <a:r>
              <a:rPr lang="en-AU" sz="1650" dirty="0"/>
              <a:t> et al. (2011) interviewed the purchasing manager, quality manager, or general manager of sampled companies and found that "there is a great deal of adversarial behaviour where </a:t>
            </a:r>
            <a:r>
              <a:rPr lang="en-AU" sz="1650" dirty="0">
                <a:solidFill>
                  <a:srgbClr val="FF0000"/>
                </a:solidFill>
              </a:rPr>
              <a:t>information asymmetry </a:t>
            </a:r>
            <a:r>
              <a:rPr lang="en-AU" sz="1650" dirty="0"/>
              <a:t>plays an important role, rendering full openness very difficult. This is reflected in the low degree of open book policies."</a:t>
            </a:r>
            <a:endParaRPr lang="en-US" sz="1650" dirty="0"/>
          </a:p>
          <a:p>
            <a:pPr marL="166688" indent="-166688">
              <a:spcBef>
                <a:spcPct val="40000"/>
              </a:spcBef>
            </a:pPr>
            <a:r>
              <a:rPr lang="en-US" sz="1800" dirty="0"/>
              <a:t>Effective contract management is the key to mitigate this problem. </a:t>
            </a:r>
          </a:p>
          <a:p>
            <a:pPr marL="166688" indent="-166688">
              <a:spcBef>
                <a:spcPct val="40000"/>
              </a:spcBef>
            </a:pPr>
            <a:endParaRPr lang="en-US" sz="1800" dirty="0"/>
          </a:p>
          <a:p>
            <a:pPr marL="166688" indent="-166688">
              <a:spcBef>
                <a:spcPct val="40000"/>
              </a:spcBef>
            </a:pPr>
            <a:r>
              <a:rPr lang="en-US" sz="1800" dirty="0"/>
              <a:t>Traditionally, the relationship between the owner and contractor is adversarial because when one gains the other loses. </a:t>
            </a:r>
          </a:p>
          <a:p>
            <a:pPr marL="0" indent="0">
              <a:spcBef>
                <a:spcPct val="40000"/>
              </a:spcBef>
              <a:buNone/>
            </a:pPr>
            <a:endParaRPr lang="en-US" sz="1800" dirty="0"/>
          </a:p>
          <a:p>
            <a:pPr marL="166688" indent="-166688">
              <a:spcBef>
                <a:spcPct val="40000"/>
              </a:spcBef>
            </a:pPr>
            <a:endParaRPr lang="en-US" dirty="0"/>
          </a:p>
        </p:txBody>
      </p:sp>
    </p:spTree>
    <p:extLst>
      <p:ext uri="{BB962C8B-B14F-4D97-AF65-F5344CB8AC3E}">
        <p14:creationId xmlns:p14="http://schemas.microsoft.com/office/powerpoint/2010/main" val="2740531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2. Commonly Used Contracts for Project Management</a:t>
            </a:r>
          </a:p>
        </p:txBody>
      </p:sp>
      <p:sp>
        <p:nvSpPr>
          <p:cNvPr id="37891" name="Rectangle 3"/>
          <p:cNvSpPr>
            <a:spLocks noGrp="1" noChangeArrowheads="1"/>
          </p:cNvSpPr>
          <p:nvPr>
            <p:ph type="body" idx="1"/>
          </p:nvPr>
        </p:nvSpPr>
        <p:spPr>
          <a:xfrm>
            <a:off x="553616" y="926306"/>
            <a:ext cx="7047334" cy="3657600"/>
          </a:xfrm>
        </p:spPr>
        <p:txBody>
          <a:bodyPr/>
          <a:lstStyle/>
          <a:p>
            <a:pPr eaLnBrk="1" hangingPunct="1">
              <a:spcBef>
                <a:spcPct val="30000"/>
              </a:spcBef>
            </a:pPr>
            <a:r>
              <a:rPr lang="en-US" sz="2100" dirty="0"/>
              <a:t>Fixed-Price (FP) Contract or Lump-sum Agreement</a:t>
            </a:r>
          </a:p>
          <a:p>
            <a:pPr lvl="1" eaLnBrk="1" hangingPunct="1">
              <a:spcBef>
                <a:spcPct val="30000"/>
              </a:spcBef>
            </a:pPr>
            <a:r>
              <a:rPr lang="en-US" sz="1800" dirty="0"/>
              <a:t>The contractor agrees to perform all works specified in the contract at a fixed price. </a:t>
            </a:r>
          </a:p>
          <a:p>
            <a:pPr>
              <a:spcBef>
                <a:spcPct val="30000"/>
              </a:spcBef>
            </a:pPr>
            <a:r>
              <a:rPr lang="en-US" sz="1800" dirty="0"/>
              <a:t>The disadvantage for buyers is that it is more difficult and more costly to prepare. </a:t>
            </a:r>
          </a:p>
          <a:p>
            <a:pPr lvl="1">
              <a:spcBef>
                <a:spcPct val="30000"/>
              </a:spcBef>
            </a:pPr>
            <a:r>
              <a:rPr lang="en-US" sz="1600" dirty="0"/>
              <a:t>Need to specify all works. </a:t>
            </a:r>
          </a:p>
          <a:p>
            <a:pPr>
              <a:spcBef>
                <a:spcPct val="30000"/>
              </a:spcBef>
            </a:pPr>
            <a:r>
              <a:rPr lang="en-US" sz="1800" dirty="0"/>
              <a:t>The primary disadvantage for contractors is the risk of underestimating project costs.</a:t>
            </a:r>
          </a:p>
          <a:p>
            <a:pPr>
              <a:spcBef>
                <a:spcPct val="30000"/>
              </a:spcBef>
            </a:pPr>
            <a:r>
              <a:rPr lang="en-US" sz="1800" dirty="0"/>
              <a:t>Contract adjustments:</a:t>
            </a:r>
          </a:p>
          <a:p>
            <a:pPr lvl="2" eaLnBrk="1" hangingPunct="1">
              <a:spcBef>
                <a:spcPct val="30000"/>
              </a:spcBef>
            </a:pPr>
            <a:r>
              <a:rPr lang="en-US" sz="1500" dirty="0"/>
              <a:t>Redetermination provisions</a:t>
            </a:r>
          </a:p>
          <a:p>
            <a:pPr lvl="2" eaLnBrk="1" hangingPunct="1">
              <a:spcBef>
                <a:spcPct val="30000"/>
              </a:spcBef>
            </a:pPr>
            <a:r>
              <a:rPr lang="en-US" sz="1500" dirty="0"/>
              <a:t>Performance incentives</a:t>
            </a:r>
          </a:p>
        </p:txBody>
      </p:sp>
    </p:spTree>
    <p:extLst>
      <p:ext uri="{BB962C8B-B14F-4D97-AF65-F5344CB8AC3E}">
        <p14:creationId xmlns:p14="http://schemas.microsoft.com/office/powerpoint/2010/main" val="4074418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72278" y="926306"/>
            <a:ext cx="8114522" cy="3657600"/>
          </a:xfrm>
        </p:spPr>
        <p:txBody>
          <a:bodyPr/>
          <a:lstStyle/>
          <a:p>
            <a:pPr eaLnBrk="1" hangingPunct="1">
              <a:spcBef>
                <a:spcPct val="50000"/>
              </a:spcBef>
            </a:pPr>
            <a:r>
              <a:rPr lang="en-US" sz="2100" dirty="0"/>
              <a:t>Cost-Reimburse (CP) Contracts</a:t>
            </a:r>
          </a:p>
          <a:p>
            <a:pPr lvl="1" eaLnBrk="1" hangingPunct="1">
              <a:spcBef>
                <a:spcPct val="50000"/>
              </a:spcBef>
            </a:pPr>
            <a:r>
              <a:rPr lang="en-US" sz="1800" dirty="0"/>
              <a:t>The contractor is reimbursed for all direct allowable costs (materials, labor, travel) plus an additional prior-negotiated fee (set as a percentage of the total costs or a fixed amount) to cover overhead and profit.</a:t>
            </a:r>
          </a:p>
          <a:p>
            <a:pPr>
              <a:spcBef>
                <a:spcPct val="50000"/>
              </a:spcBef>
            </a:pPr>
            <a:r>
              <a:rPr lang="en-US" sz="1800" dirty="0"/>
              <a:t>Risk to buyers is in relying on the contractor’s best efforts to contain costs.</a:t>
            </a:r>
          </a:p>
          <a:p>
            <a:pPr>
              <a:spcBef>
                <a:spcPct val="50000"/>
              </a:spcBef>
            </a:pPr>
            <a:r>
              <a:rPr lang="en-US" sz="1800" dirty="0"/>
              <a:t>Controls on contractors:</a:t>
            </a:r>
          </a:p>
          <a:p>
            <a:pPr lvl="2" eaLnBrk="1" hangingPunct="1">
              <a:spcBef>
                <a:spcPct val="50000"/>
              </a:spcBef>
            </a:pPr>
            <a:r>
              <a:rPr lang="en-US" sz="1500" dirty="0"/>
              <a:t>Performance and schedule incentives</a:t>
            </a:r>
          </a:p>
          <a:p>
            <a:pPr lvl="2" eaLnBrk="1" hangingPunct="1">
              <a:spcBef>
                <a:spcPct val="50000"/>
              </a:spcBef>
            </a:pPr>
            <a:r>
              <a:rPr lang="en-US" sz="1500" dirty="0"/>
              <a:t>Costs-sharing clauses</a:t>
            </a:r>
          </a:p>
        </p:txBody>
      </p:sp>
    </p:spTree>
    <p:extLst>
      <p:ext uri="{BB962C8B-B14F-4D97-AF65-F5344CB8AC3E}">
        <p14:creationId xmlns:p14="http://schemas.microsoft.com/office/powerpoint/2010/main" val="27229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93295" y="321453"/>
            <a:ext cx="7335065" cy="475063"/>
          </a:xfrm>
        </p:spPr>
        <p:txBody>
          <a:bodyPr>
            <a:normAutofit/>
          </a:bodyPr>
          <a:lstStyle/>
          <a:p>
            <a:r>
              <a:rPr lang="en-US" dirty="0"/>
              <a:t>2. Commonly Used Contracts for Project Management</a:t>
            </a:r>
            <a:endParaRPr lang="en-AU" dirty="0"/>
          </a:p>
        </p:txBody>
      </p:sp>
      <p:sp>
        <p:nvSpPr>
          <p:cNvPr id="7" name="Text Placeholder 4"/>
          <p:cNvSpPr txBox="1">
            <a:spLocks/>
          </p:cNvSpPr>
          <p:nvPr/>
        </p:nvSpPr>
        <p:spPr>
          <a:xfrm>
            <a:off x="1331119" y="951310"/>
            <a:ext cx="6497241" cy="364343"/>
          </a:xfrm>
          <a:prstGeom prst="rect">
            <a:avLst/>
          </a:prstGeom>
        </p:spPr>
        <p:txBody>
          <a:bodyPr/>
          <a:lstStyle/>
          <a:p>
            <a:pPr marL="130969" indent="-130969">
              <a:spcBef>
                <a:spcPts val="375"/>
              </a:spcBef>
              <a:spcAft>
                <a:spcPts val="375"/>
              </a:spcAft>
              <a:buClr>
                <a:schemeClr val="accent1"/>
              </a:buClr>
            </a:pPr>
            <a:r>
              <a:rPr lang="en-US" sz="1500" dirty="0"/>
              <a:t>Contract types </a:t>
            </a:r>
            <a:r>
              <a:rPr lang="en-US" sz="1500" dirty="0" err="1"/>
              <a:t>vs</a:t>
            </a:r>
            <a:r>
              <a:rPr lang="en-US" sz="1500" dirty="0"/>
              <a:t> risk</a:t>
            </a:r>
            <a:endParaRPr lang="en-AU" sz="1500" dirty="0">
              <a:latin typeface="+mn-lt"/>
              <a:ea typeface="+mn-ea"/>
              <a:cs typeface="+mn-cs"/>
            </a:endParaRPr>
          </a:p>
        </p:txBody>
      </p:sp>
      <p:sp>
        <p:nvSpPr>
          <p:cNvPr id="5" name="TextBox 4"/>
          <p:cNvSpPr txBox="1"/>
          <p:nvPr/>
        </p:nvSpPr>
        <p:spPr>
          <a:xfrm>
            <a:off x="3178629" y="1437624"/>
            <a:ext cx="1987437" cy="369332"/>
          </a:xfrm>
          <a:prstGeom prst="rect">
            <a:avLst/>
          </a:prstGeom>
          <a:noFill/>
        </p:spPr>
        <p:txBody>
          <a:bodyPr wrap="square" rtlCol="0">
            <a:spAutoFit/>
          </a:bodyPr>
          <a:lstStyle/>
          <a:p>
            <a:r>
              <a:rPr lang="en-AU" dirty="0"/>
              <a:t>Buyer’s Risk</a:t>
            </a:r>
          </a:p>
        </p:txBody>
      </p:sp>
      <p:sp>
        <p:nvSpPr>
          <p:cNvPr id="8" name="TextBox 7"/>
          <p:cNvSpPr txBox="1"/>
          <p:nvPr/>
        </p:nvSpPr>
        <p:spPr>
          <a:xfrm>
            <a:off x="1601670" y="1869672"/>
            <a:ext cx="702078" cy="369332"/>
          </a:xfrm>
          <a:prstGeom prst="rect">
            <a:avLst/>
          </a:prstGeom>
          <a:noFill/>
        </p:spPr>
        <p:txBody>
          <a:bodyPr wrap="square" rtlCol="0">
            <a:spAutoFit/>
          </a:bodyPr>
          <a:lstStyle/>
          <a:p>
            <a:r>
              <a:rPr lang="en-AU" dirty="0"/>
              <a:t>High</a:t>
            </a:r>
          </a:p>
        </p:txBody>
      </p:sp>
      <p:sp>
        <p:nvSpPr>
          <p:cNvPr id="9" name="TextBox 8"/>
          <p:cNvSpPr txBox="1"/>
          <p:nvPr/>
        </p:nvSpPr>
        <p:spPr>
          <a:xfrm>
            <a:off x="6948264" y="1869672"/>
            <a:ext cx="702078" cy="369332"/>
          </a:xfrm>
          <a:prstGeom prst="rect">
            <a:avLst/>
          </a:prstGeom>
          <a:noFill/>
        </p:spPr>
        <p:txBody>
          <a:bodyPr wrap="square" rtlCol="0">
            <a:spAutoFit/>
          </a:bodyPr>
          <a:lstStyle/>
          <a:p>
            <a:r>
              <a:rPr lang="en-AU" dirty="0"/>
              <a:t>Low</a:t>
            </a:r>
          </a:p>
        </p:txBody>
      </p:sp>
      <p:sp>
        <p:nvSpPr>
          <p:cNvPr id="10" name="TextBox 9"/>
          <p:cNvSpPr txBox="1"/>
          <p:nvPr/>
        </p:nvSpPr>
        <p:spPr>
          <a:xfrm>
            <a:off x="6948264" y="3543858"/>
            <a:ext cx="702078" cy="369332"/>
          </a:xfrm>
          <a:prstGeom prst="rect">
            <a:avLst/>
          </a:prstGeom>
          <a:noFill/>
        </p:spPr>
        <p:txBody>
          <a:bodyPr wrap="square" rtlCol="0">
            <a:spAutoFit/>
          </a:bodyPr>
          <a:lstStyle/>
          <a:p>
            <a:r>
              <a:rPr lang="en-AU" dirty="0"/>
              <a:t>High</a:t>
            </a:r>
          </a:p>
        </p:txBody>
      </p:sp>
      <p:sp>
        <p:nvSpPr>
          <p:cNvPr id="11" name="TextBox 10"/>
          <p:cNvSpPr txBox="1"/>
          <p:nvPr/>
        </p:nvSpPr>
        <p:spPr>
          <a:xfrm>
            <a:off x="1439652" y="3435846"/>
            <a:ext cx="702078" cy="369332"/>
          </a:xfrm>
          <a:prstGeom prst="rect">
            <a:avLst/>
          </a:prstGeom>
          <a:noFill/>
        </p:spPr>
        <p:txBody>
          <a:bodyPr wrap="square" rtlCol="0">
            <a:spAutoFit/>
          </a:bodyPr>
          <a:lstStyle/>
          <a:p>
            <a:r>
              <a:rPr lang="en-AU" dirty="0"/>
              <a:t>Low</a:t>
            </a:r>
          </a:p>
        </p:txBody>
      </p:sp>
      <p:sp>
        <p:nvSpPr>
          <p:cNvPr id="12" name="TextBox 11"/>
          <p:cNvSpPr txBox="1"/>
          <p:nvPr/>
        </p:nvSpPr>
        <p:spPr>
          <a:xfrm>
            <a:off x="3178629" y="3867894"/>
            <a:ext cx="1987437" cy="369332"/>
          </a:xfrm>
          <a:prstGeom prst="rect">
            <a:avLst/>
          </a:prstGeom>
          <a:noFill/>
        </p:spPr>
        <p:txBody>
          <a:bodyPr wrap="square" rtlCol="0">
            <a:spAutoFit/>
          </a:bodyPr>
          <a:lstStyle/>
          <a:p>
            <a:r>
              <a:rPr lang="en-AU" dirty="0"/>
              <a:t>Contractor’s Risk</a:t>
            </a:r>
          </a:p>
        </p:txBody>
      </p:sp>
      <p:sp>
        <p:nvSpPr>
          <p:cNvPr id="13" name="Left-Right Arrow 12"/>
          <p:cNvSpPr/>
          <p:nvPr/>
        </p:nvSpPr>
        <p:spPr>
          <a:xfrm>
            <a:off x="2249742" y="1923678"/>
            <a:ext cx="4536504" cy="1620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eft-Right Arrow 13"/>
          <p:cNvSpPr/>
          <p:nvPr/>
        </p:nvSpPr>
        <p:spPr>
          <a:xfrm>
            <a:off x="2195736" y="3489852"/>
            <a:ext cx="4590510" cy="1620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p:cNvSpPr txBox="1"/>
          <p:nvPr/>
        </p:nvSpPr>
        <p:spPr>
          <a:xfrm>
            <a:off x="908180" y="2405472"/>
            <a:ext cx="1827616" cy="923330"/>
          </a:xfrm>
          <a:prstGeom prst="rect">
            <a:avLst/>
          </a:prstGeom>
          <a:noFill/>
        </p:spPr>
        <p:txBody>
          <a:bodyPr wrap="square" rtlCol="0">
            <a:spAutoFit/>
          </a:bodyPr>
          <a:lstStyle/>
          <a:p>
            <a:r>
              <a:rPr lang="en-AU" dirty="0"/>
              <a:t>Cost plus with percentage mark-up</a:t>
            </a:r>
          </a:p>
        </p:txBody>
      </p:sp>
      <p:sp>
        <p:nvSpPr>
          <p:cNvPr id="16" name="TextBox 15"/>
          <p:cNvSpPr txBox="1"/>
          <p:nvPr/>
        </p:nvSpPr>
        <p:spPr>
          <a:xfrm>
            <a:off x="6300192" y="2470065"/>
            <a:ext cx="1935628" cy="369332"/>
          </a:xfrm>
          <a:prstGeom prst="rect">
            <a:avLst/>
          </a:prstGeom>
          <a:noFill/>
        </p:spPr>
        <p:txBody>
          <a:bodyPr wrap="square" rtlCol="0">
            <a:spAutoFit/>
          </a:bodyPr>
          <a:lstStyle/>
          <a:p>
            <a:r>
              <a:rPr lang="en-AU" dirty="0"/>
              <a:t>Firm fixed-price</a:t>
            </a:r>
          </a:p>
        </p:txBody>
      </p:sp>
      <p:sp>
        <p:nvSpPr>
          <p:cNvPr id="17" name="TextBox 16"/>
          <p:cNvSpPr txBox="1"/>
          <p:nvPr/>
        </p:nvSpPr>
        <p:spPr>
          <a:xfrm>
            <a:off x="2735796" y="2571751"/>
            <a:ext cx="1620180" cy="646331"/>
          </a:xfrm>
          <a:prstGeom prst="rect">
            <a:avLst/>
          </a:prstGeom>
          <a:noFill/>
        </p:spPr>
        <p:txBody>
          <a:bodyPr wrap="square" rtlCol="0">
            <a:spAutoFit/>
          </a:bodyPr>
          <a:lstStyle/>
          <a:p>
            <a:r>
              <a:rPr lang="en-AU" dirty="0"/>
              <a:t>Cost plus with incentive fees</a:t>
            </a:r>
          </a:p>
        </p:txBody>
      </p:sp>
      <p:sp>
        <p:nvSpPr>
          <p:cNvPr id="18" name="TextBox 17"/>
          <p:cNvSpPr txBox="1"/>
          <p:nvPr/>
        </p:nvSpPr>
        <p:spPr>
          <a:xfrm>
            <a:off x="4842030" y="2571751"/>
            <a:ext cx="1341562" cy="646331"/>
          </a:xfrm>
          <a:prstGeom prst="rect">
            <a:avLst/>
          </a:prstGeom>
          <a:noFill/>
        </p:spPr>
        <p:txBody>
          <a:bodyPr wrap="square" rtlCol="0">
            <a:spAutoFit/>
          </a:bodyPr>
          <a:lstStyle/>
          <a:p>
            <a:r>
              <a:rPr lang="en-AU" dirty="0"/>
              <a:t>Fixed price incentive</a:t>
            </a:r>
          </a:p>
        </p:txBody>
      </p:sp>
    </p:spTree>
    <p:extLst>
      <p:ext uri="{BB962C8B-B14F-4D97-AF65-F5344CB8AC3E}">
        <p14:creationId xmlns:p14="http://schemas.microsoft.com/office/powerpoint/2010/main" val="2466049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59837" y="926306"/>
            <a:ext cx="7041113" cy="3657600"/>
          </a:xfrm>
        </p:spPr>
        <p:txBody>
          <a:bodyPr/>
          <a:lstStyle/>
          <a:p>
            <a:pPr eaLnBrk="1" hangingPunct="1">
              <a:spcBef>
                <a:spcPct val="50000"/>
              </a:spcBef>
            </a:pPr>
            <a:r>
              <a:rPr lang="en-AU" sz="1800" dirty="0"/>
              <a:t>Contrasting FP and CP </a:t>
            </a:r>
            <a:endParaRPr lang="en-US" sz="1500" dirty="0"/>
          </a:p>
          <a:p>
            <a:pPr eaLnBrk="1" hangingPunct="1">
              <a:spcBef>
                <a:spcPct val="50000"/>
              </a:spcBef>
            </a:pPr>
            <a:endParaRPr lang="en-US" sz="1500" dirty="0"/>
          </a:p>
        </p:txBody>
      </p:sp>
      <p:graphicFrame>
        <p:nvGraphicFramePr>
          <p:cNvPr id="2" name="Table 1">
            <a:extLst>
              <a:ext uri="{FF2B5EF4-FFF2-40B4-BE49-F238E27FC236}">
                <a16:creationId xmlns:a16="http://schemas.microsoft.com/office/drawing/2014/main" id="{CDB4058E-6938-49D3-ABE9-674EA2BE9CE9}"/>
              </a:ext>
            </a:extLst>
          </p:cNvPr>
          <p:cNvGraphicFramePr>
            <a:graphicFrameLocks noGrp="1"/>
          </p:cNvGraphicFramePr>
          <p:nvPr>
            <p:extLst>
              <p:ext uri="{D42A27DB-BD31-4B8C-83A1-F6EECF244321}">
                <p14:modId xmlns:p14="http://schemas.microsoft.com/office/powerpoint/2010/main" val="661690611"/>
              </p:ext>
            </p:extLst>
          </p:nvPr>
        </p:nvGraphicFramePr>
        <p:xfrm>
          <a:off x="636895" y="1542861"/>
          <a:ext cx="7196920" cy="1925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26278959"/>
                    </a:ext>
                  </a:extLst>
                </a:gridCol>
                <a:gridCol w="2468880">
                  <a:extLst>
                    <a:ext uri="{9D8B030D-6E8A-4147-A177-3AD203B41FA5}">
                      <a16:colId xmlns:a16="http://schemas.microsoft.com/office/drawing/2014/main" val="15075097"/>
                    </a:ext>
                  </a:extLst>
                </a:gridCol>
                <a:gridCol w="2696040">
                  <a:extLst>
                    <a:ext uri="{9D8B030D-6E8A-4147-A177-3AD203B41FA5}">
                      <a16:colId xmlns:a16="http://schemas.microsoft.com/office/drawing/2014/main" val="2840181642"/>
                    </a:ext>
                  </a:extLst>
                </a:gridCol>
              </a:tblGrid>
              <a:tr h="370840">
                <a:tc>
                  <a:txBody>
                    <a:bodyPr/>
                    <a:lstStyle/>
                    <a:p>
                      <a:r>
                        <a:rPr lang="en-AU" dirty="0"/>
                        <a:t>Circumstances</a:t>
                      </a:r>
                    </a:p>
                  </a:txBody>
                  <a:tcPr/>
                </a:tc>
                <a:tc>
                  <a:txBody>
                    <a:bodyPr/>
                    <a:lstStyle/>
                    <a:p>
                      <a:r>
                        <a:rPr lang="en-AU" dirty="0"/>
                        <a:t>Fixed Price Contract</a:t>
                      </a:r>
                    </a:p>
                  </a:txBody>
                  <a:tcPr/>
                </a:tc>
                <a:tc>
                  <a:txBody>
                    <a:bodyPr/>
                    <a:lstStyle/>
                    <a:p>
                      <a:r>
                        <a:rPr lang="en-AU" dirty="0"/>
                        <a:t>Cost-Plus Contract</a:t>
                      </a:r>
                    </a:p>
                  </a:txBody>
                  <a:tcPr/>
                </a:tc>
                <a:extLst>
                  <a:ext uri="{0D108BD9-81ED-4DB2-BD59-A6C34878D82A}">
                    <a16:rowId xmlns:a16="http://schemas.microsoft.com/office/drawing/2014/main" val="2171175720"/>
                  </a:ext>
                </a:extLst>
              </a:tr>
              <a:tr h="370840">
                <a:tc>
                  <a:txBody>
                    <a:bodyPr/>
                    <a:lstStyle/>
                    <a:p>
                      <a:r>
                        <a:rPr lang="en-AU" dirty="0"/>
                        <a:t>Project cost is easy to estimate</a:t>
                      </a:r>
                    </a:p>
                  </a:txBody>
                  <a:tcPr/>
                </a:tc>
                <a:tc>
                  <a:txBody>
                    <a:bodyPr/>
                    <a:lstStyle/>
                    <a:p>
                      <a:r>
                        <a:rPr lang="en-AU" dirty="0"/>
                        <a:t>Preferred</a:t>
                      </a:r>
                    </a:p>
                  </a:txBody>
                  <a:tcPr/>
                </a:tc>
                <a:tc>
                  <a:txBody>
                    <a:bodyPr/>
                    <a:lstStyle/>
                    <a:p>
                      <a:endParaRPr lang="en-AU"/>
                    </a:p>
                  </a:txBody>
                  <a:tcPr/>
                </a:tc>
                <a:extLst>
                  <a:ext uri="{0D108BD9-81ED-4DB2-BD59-A6C34878D82A}">
                    <a16:rowId xmlns:a16="http://schemas.microsoft.com/office/drawing/2014/main" val="37972792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Project cost is difficult to estimate</a:t>
                      </a:r>
                    </a:p>
                  </a:txBody>
                  <a:tcPr/>
                </a:tc>
                <a:tc>
                  <a:txBody>
                    <a:bodyPr/>
                    <a:lstStyle/>
                    <a:p>
                      <a:endParaRPr lang="en-AU"/>
                    </a:p>
                  </a:txBody>
                  <a:tcPr/>
                </a:tc>
                <a:tc>
                  <a:txBody>
                    <a:bodyPr/>
                    <a:lstStyle/>
                    <a:p>
                      <a:r>
                        <a:rPr lang="en-AU" dirty="0"/>
                        <a:t>Preferred</a:t>
                      </a:r>
                    </a:p>
                  </a:txBody>
                  <a:tcPr/>
                </a:tc>
                <a:extLst>
                  <a:ext uri="{0D108BD9-81ED-4DB2-BD59-A6C34878D82A}">
                    <a16:rowId xmlns:a16="http://schemas.microsoft.com/office/drawing/2014/main" val="1942816874"/>
                  </a:ext>
                </a:extLst>
              </a:tr>
            </a:tbl>
          </a:graphicData>
        </a:graphic>
      </p:graphicFrame>
    </p:spTree>
    <p:extLst>
      <p:ext uri="{BB962C8B-B14F-4D97-AF65-F5344CB8AC3E}">
        <p14:creationId xmlns:p14="http://schemas.microsoft.com/office/powerpoint/2010/main" val="1460521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Choosing between FP and CP Contract </a:t>
            </a:r>
          </a:p>
        </p:txBody>
      </p:sp>
      <p:sp>
        <p:nvSpPr>
          <p:cNvPr id="40963" name="Rectangle 3"/>
          <p:cNvSpPr>
            <a:spLocks noGrp="1" noChangeArrowheads="1"/>
          </p:cNvSpPr>
          <p:nvPr>
            <p:ph type="body" idx="1"/>
          </p:nvPr>
        </p:nvSpPr>
        <p:spPr/>
        <p:txBody>
          <a:bodyPr/>
          <a:lstStyle/>
          <a:p>
            <a:r>
              <a:rPr lang="en-US" sz="1800" dirty="0"/>
              <a:t>The famous case of GM and Fisher Body (Klein 1991):</a:t>
            </a:r>
          </a:p>
          <a:p>
            <a:pPr lvl="1"/>
            <a:r>
              <a:rPr lang="en-AU" sz="1500" dirty="0"/>
              <a:t>In 1919, General Motors decided to make an unprecedented switch from open wood car bodies (i.e., convertibles) to closed metal bodies (as we know them today). To make this switch, GM approached the leading body manufacturer, Fisher Body, and asked Fisher to invest in the necessary new plant and equipment. Both parties understood that GM could hold up Fisher after such an investment, such as by offering to pay only marginal rather than average cost. </a:t>
            </a:r>
          </a:p>
          <a:p>
            <a:pPr lvl="1"/>
            <a:endParaRPr lang="en-AU" sz="1500" dirty="0"/>
          </a:p>
          <a:p>
            <a:pPr lvl="1"/>
            <a:endParaRPr lang="en-AU" sz="1500" dirty="0"/>
          </a:p>
          <a:p>
            <a:r>
              <a:rPr lang="en-AU" sz="1600" dirty="0"/>
              <a:t>Reference: </a:t>
            </a:r>
          </a:p>
          <a:p>
            <a:pPr marL="0" indent="0">
              <a:buNone/>
            </a:pPr>
            <a:r>
              <a:rPr lang="en-AU" sz="1600" dirty="0"/>
              <a:t>Klein, B. 1991, “Vertical Integration as Organizational Ownership: The Fisher Body–General Motors Relationship Revisited,” in O. Williamson and S. Winter, eds., </a:t>
            </a:r>
            <a:r>
              <a:rPr lang="en-AU" sz="1600" b="1" dirty="0"/>
              <a:t>The Nature of the Firm: Origins, Evolution and Development</a:t>
            </a:r>
            <a:r>
              <a:rPr lang="en-AU" sz="1600" dirty="0"/>
              <a:t>, New York: Oxford University Press, pp. 213–226.</a:t>
            </a:r>
          </a:p>
          <a:p>
            <a:pPr lvl="1"/>
            <a:endParaRPr lang="en-US" sz="1500" dirty="0"/>
          </a:p>
          <a:p>
            <a:pPr marL="166688" indent="-166688" defTabSz="769144">
              <a:spcBef>
                <a:spcPct val="50000"/>
              </a:spcBef>
            </a:pPr>
            <a:endParaRPr lang="en-US" sz="1500" dirty="0"/>
          </a:p>
        </p:txBody>
      </p:sp>
    </p:spTree>
    <p:extLst>
      <p:ext uri="{BB962C8B-B14F-4D97-AF65-F5344CB8AC3E}">
        <p14:creationId xmlns:p14="http://schemas.microsoft.com/office/powerpoint/2010/main" val="252654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lnSpcReduction="10000"/>
          </a:bodyPr>
          <a:lstStyle/>
          <a:p>
            <a:r>
              <a:rPr lang="en-AU" sz="1600" dirty="0"/>
              <a:t>Shareholders and CEO;</a:t>
            </a:r>
          </a:p>
          <a:p>
            <a:pPr lvl="1"/>
            <a:r>
              <a:rPr lang="en-AU" sz="1600" dirty="0"/>
              <a:t>Shareholders award the CEO based on profit after tax. However, shareholders cannot constantly spy on the CEO who may shirk. When the corporate profit is strong, does it always mean that the CEO works diligently and deserves all the credit?</a:t>
            </a:r>
          </a:p>
          <a:p>
            <a:pPr marL="0" indent="0">
              <a:buNone/>
            </a:pPr>
            <a:r>
              <a:rPr lang="en-AU" sz="1600" dirty="0"/>
              <a:t>Additional reading: Edmans A, </a:t>
            </a:r>
            <a:r>
              <a:rPr lang="en-AU" sz="1600" dirty="0" err="1"/>
              <a:t>Gabaix</a:t>
            </a:r>
            <a:r>
              <a:rPr lang="en-AU" sz="1600" dirty="0"/>
              <a:t> X, </a:t>
            </a:r>
            <a:r>
              <a:rPr lang="en-AU" sz="1600" dirty="0" err="1"/>
              <a:t>Jenter</a:t>
            </a:r>
            <a:r>
              <a:rPr lang="en-AU" sz="1600" dirty="0"/>
              <a:t> D. 2017. Executive Compensation: A Survey of Theory and Evidence. In: Handbook of the Economics of Corporate Governance, Chapter 9; pp. 383-539.</a:t>
            </a:r>
          </a:p>
          <a:p>
            <a:r>
              <a:rPr lang="en-AU" sz="1600" dirty="0"/>
              <a:t>Farmers and landlords;</a:t>
            </a:r>
          </a:p>
          <a:p>
            <a:pPr lvl="1"/>
            <a:r>
              <a:rPr lang="en-AU" sz="1600" dirty="0"/>
              <a:t>Landlords cannot constantly spy on the famers. When the yield is low due to weather reason, can landlords blame the famers? When the yield is high, is it solely because of the farmer’s hard work? Yield is a noisy signal of the famer’s effort.</a:t>
            </a:r>
          </a:p>
          <a:p>
            <a:pPr marL="0" indent="0">
              <a:buNone/>
            </a:pPr>
            <a:r>
              <a:rPr lang="en-AU" sz="1600" dirty="0"/>
              <a:t>Additional reading: Stiglitz, J. (1974). "Incentives and Risk Sharing in Share Cropping". Review of Economic Studies. 41: 219–255.</a:t>
            </a:r>
          </a:p>
          <a:p>
            <a:pPr marL="457200" lvl="1" indent="0">
              <a:buNone/>
            </a:pPr>
            <a:endParaRPr lang="en-AU" sz="1600" dirty="0"/>
          </a:p>
          <a:p>
            <a:endParaRPr lang="en-AU" sz="1600" dirty="0"/>
          </a:p>
        </p:txBody>
      </p:sp>
      <p:sp>
        <p:nvSpPr>
          <p:cNvPr id="5" name="Text Placeholder 4"/>
          <p:cNvSpPr>
            <a:spLocks noGrp="1"/>
          </p:cNvSpPr>
          <p:nvPr>
            <p:ph type="body" sz="quarter" idx="13"/>
          </p:nvPr>
        </p:nvSpPr>
        <p:spPr/>
        <p:txBody>
          <a:bodyPr>
            <a:normAutofit/>
          </a:bodyPr>
          <a:lstStyle/>
          <a:p>
            <a:r>
              <a:rPr lang="en-AU" sz="1400" dirty="0"/>
              <a:t>Typical Examples</a:t>
            </a:r>
          </a:p>
        </p:txBody>
      </p:sp>
    </p:spTree>
    <p:extLst>
      <p:ext uri="{BB962C8B-B14F-4D97-AF65-F5344CB8AC3E}">
        <p14:creationId xmlns:p14="http://schemas.microsoft.com/office/powerpoint/2010/main" val="248756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Disadvantage of CP Contract</a:t>
            </a:r>
          </a:p>
        </p:txBody>
      </p:sp>
      <p:sp>
        <p:nvSpPr>
          <p:cNvPr id="3" name="Content Placeholder 2"/>
          <p:cNvSpPr>
            <a:spLocks noGrp="1"/>
          </p:cNvSpPr>
          <p:nvPr>
            <p:ph idx="1"/>
          </p:nvPr>
        </p:nvSpPr>
        <p:spPr/>
        <p:txBody>
          <a:bodyPr>
            <a:normAutofit/>
          </a:bodyPr>
          <a:lstStyle/>
          <a:p>
            <a:pPr>
              <a:lnSpc>
                <a:spcPct val="80000"/>
              </a:lnSpc>
            </a:pPr>
            <a:r>
              <a:rPr lang="en-AU" sz="1500" dirty="0"/>
              <a:t>Consequently, the parties signed a contract that gave Fisher certain protections, including a formula specifying the price as a mark-up of Fisher's variable costs. But this contract created ways for Fisher to hold up GM, such as by threatening to overstaff its plants so as to pad variable cost. </a:t>
            </a:r>
          </a:p>
          <a:p>
            <a:pPr lvl="1">
              <a:lnSpc>
                <a:spcPct val="80000"/>
              </a:lnSpc>
            </a:pPr>
            <a:r>
              <a:rPr lang="en-AU" sz="1500" dirty="0"/>
              <a:t>Classic ways to inflate costs: “ghost” employees, undisclosed related-party transactions,  </a:t>
            </a:r>
          </a:p>
          <a:p>
            <a:pPr>
              <a:lnSpc>
                <a:spcPct val="80000"/>
              </a:lnSpc>
            </a:pPr>
            <a:endParaRPr lang="en-AU" sz="1500" dirty="0"/>
          </a:p>
          <a:p>
            <a:pPr>
              <a:lnSpc>
                <a:spcPct val="80000"/>
              </a:lnSpc>
            </a:pPr>
            <a:r>
              <a:rPr lang="en-AU" sz="1500" dirty="0"/>
              <a:t>Ultimately, GM bought Fisher, but at a high price. The price had to be high because Fisher had to be persuaded to give up its strong bargaining position, created by the pricing formula in the formal contract. But the reason that it was efficient for GM to buy Fisher does not hinge on this acquisition price, which is merely a transfer between the parties and so has no effect on the efficiency of operations. Instead, the reason for GM to buy Fisher was to stop Fisher's inefficient actions, such as overstaffing. </a:t>
            </a:r>
          </a:p>
          <a:p>
            <a:pPr>
              <a:lnSpc>
                <a:spcPct val="80000"/>
              </a:lnSpc>
            </a:pPr>
            <a:endParaRPr lang="en-AU" sz="1500" dirty="0"/>
          </a:p>
        </p:txBody>
      </p:sp>
      <p:sp>
        <p:nvSpPr>
          <p:cNvPr id="5" name="Text Placeholder 4"/>
          <p:cNvSpPr>
            <a:spLocks noGrp="1"/>
          </p:cNvSpPr>
          <p:nvPr>
            <p:ph type="body" sz="quarter" idx="13"/>
          </p:nvPr>
        </p:nvSpPr>
        <p:spPr/>
        <p:txBody>
          <a:bodyPr/>
          <a:lstStyle/>
          <a:p>
            <a:r>
              <a:rPr lang="en-AU" dirty="0"/>
              <a:t>General Motors (GM) and Fisher Body (Klein 1991)</a:t>
            </a:r>
          </a:p>
        </p:txBody>
      </p:sp>
    </p:spTree>
    <p:extLst>
      <p:ext uri="{BB962C8B-B14F-4D97-AF65-F5344CB8AC3E}">
        <p14:creationId xmlns:p14="http://schemas.microsoft.com/office/powerpoint/2010/main" val="2785951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86740" y="926306"/>
            <a:ext cx="7014210" cy="3657600"/>
          </a:xfrm>
        </p:spPr>
        <p:txBody>
          <a:bodyPr/>
          <a:lstStyle/>
          <a:p>
            <a:pPr eaLnBrk="1" hangingPunct="1">
              <a:spcBef>
                <a:spcPct val="50000"/>
              </a:spcBef>
            </a:pPr>
            <a:r>
              <a:rPr lang="en-US" sz="1800" dirty="0"/>
              <a:t>How does the project owner determine the incentive fees?</a:t>
            </a:r>
          </a:p>
          <a:p>
            <a:pPr lvl="1" eaLnBrk="1" hangingPunct="1">
              <a:spcBef>
                <a:spcPct val="50000"/>
              </a:spcBef>
            </a:pPr>
            <a:r>
              <a:rPr lang="en-US" sz="1500" dirty="0"/>
              <a:t>Inappropriately designed incentives could turn into an ATM machine of the contractor.</a:t>
            </a:r>
          </a:p>
          <a:p>
            <a:pPr lvl="1" eaLnBrk="1" hangingPunct="1">
              <a:spcBef>
                <a:spcPct val="50000"/>
              </a:spcBef>
            </a:pPr>
            <a:r>
              <a:rPr lang="en-US" sz="1500" dirty="0"/>
              <a:t>Should the incentive fee be proportional to the volume, QC inspection result, and many other objective measureable characteristics? </a:t>
            </a:r>
          </a:p>
          <a:p>
            <a:pPr lvl="1" eaLnBrk="1" hangingPunct="1">
              <a:spcBef>
                <a:spcPct val="50000"/>
              </a:spcBef>
            </a:pPr>
            <a:r>
              <a:rPr lang="en-US" sz="1500" dirty="0"/>
              <a:t>Thousands of articles have been published on the optimal design of contracts. For example, J. </a:t>
            </a:r>
            <a:r>
              <a:rPr lang="en-US" sz="1500" dirty="0" err="1"/>
              <a:t>Tirole</a:t>
            </a:r>
            <a:r>
              <a:rPr lang="en-US" sz="1500" dirty="0"/>
              <a:t> was awarded the 2014 Nobel prize in economics for his research related to contracts and incentives.  </a:t>
            </a:r>
          </a:p>
          <a:p>
            <a:pPr eaLnBrk="1" hangingPunct="1">
              <a:spcBef>
                <a:spcPct val="50000"/>
              </a:spcBef>
            </a:pPr>
            <a:endParaRPr lang="en-US" sz="1500" dirty="0"/>
          </a:p>
        </p:txBody>
      </p:sp>
    </p:spTree>
    <p:extLst>
      <p:ext uri="{BB962C8B-B14F-4D97-AF65-F5344CB8AC3E}">
        <p14:creationId xmlns:p14="http://schemas.microsoft.com/office/powerpoint/2010/main" val="542546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1543050" y="926306"/>
            <a:ext cx="6057900" cy="3657600"/>
          </a:xfrm>
        </p:spPr>
        <p:txBody>
          <a:bodyPr/>
          <a:lstStyle/>
          <a:p>
            <a:pPr eaLnBrk="1" hangingPunct="1">
              <a:spcBef>
                <a:spcPct val="50000"/>
              </a:spcBef>
            </a:pPr>
            <a:r>
              <a:rPr lang="en-US" sz="1500" dirty="0"/>
              <a:t>The incentive fee is a function of some objective outputs. For instance, the incentive fee is a function of the completion time of a new business school building (i.e., P(t)).</a:t>
            </a:r>
          </a:p>
          <a:p>
            <a:pPr eaLnBrk="1" hangingPunct="1">
              <a:spcBef>
                <a:spcPct val="50000"/>
              </a:spcBef>
            </a:pPr>
            <a:r>
              <a:rPr lang="en-US" sz="1500" dirty="0"/>
              <a:t>But what functional form should P(t) take? Convex or concave? </a:t>
            </a:r>
          </a:p>
        </p:txBody>
      </p:sp>
      <p:cxnSp>
        <p:nvCxnSpPr>
          <p:cNvPr id="3" name="Straight Arrow Connector 2"/>
          <p:cNvCxnSpPr/>
          <p:nvPr/>
        </p:nvCxnSpPr>
        <p:spPr>
          <a:xfrm>
            <a:off x="2303748" y="3975906"/>
            <a:ext cx="18902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2411760" y="2463738"/>
            <a:ext cx="6288" cy="1626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98710" y="4156308"/>
            <a:ext cx="1727296" cy="646331"/>
          </a:xfrm>
          <a:prstGeom prst="rect">
            <a:avLst/>
          </a:prstGeom>
          <a:noFill/>
        </p:spPr>
        <p:txBody>
          <a:bodyPr wrap="square" rtlCol="0">
            <a:spAutoFit/>
          </a:bodyPr>
          <a:lstStyle/>
          <a:p>
            <a:r>
              <a:rPr lang="en-AU" dirty="0"/>
              <a:t>Completion time</a:t>
            </a:r>
          </a:p>
        </p:txBody>
      </p:sp>
      <p:sp>
        <p:nvSpPr>
          <p:cNvPr id="9" name="TextBox 8"/>
          <p:cNvSpPr txBox="1"/>
          <p:nvPr/>
        </p:nvSpPr>
        <p:spPr>
          <a:xfrm>
            <a:off x="808653" y="2355727"/>
            <a:ext cx="1387083" cy="646331"/>
          </a:xfrm>
          <a:prstGeom prst="rect">
            <a:avLst/>
          </a:prstGeom>
          <a:noFill/>
        </p:spPr>
        <p:txBody>
          <a:bodyPr wrap="square" rtlCol="0">
            <a:spAutoFit/>
          </a:bodyPr>
          <a:lstStyle/>
          <a:p>
            <a:r>
              <a:rPr lang="en-AU" dirty="0"/>
              <a:t>Payment to vendor</a:t>
            </a:r>
          </a:p>
        </p:txBody>
      </p:sp>
      <p:sp>
        <p:nvSpPr>
          <p:cNvPr id="10" name="TextBox 9"/>
          <p:cNvSpPr txBox="1"/>
          <p:nvPr/>
        </p:nvSpPr>
        <p:spPr>
          <a:xfrm>
            <a:off x="3230795" y="2573517"/>
            <a:ext cx="1509156" cy="646331"/>
          </a:xfrm>
          <a:prstGeom prst="rect">
            <a:avLst/>
          </a:prstGeom>
          <a:noFill/>
        </p:spPr>
        <p:txBody>
          <a:bodyPr wrap="square" rtlCol="0">
            <a:spAutoFit/>
          </a:bodyPr>
          <a:lstStyle/>
          <a:p>
            <a:r>
              <a:rPr lang="en-AU" dirty="0"/>
              <a:t>Concave decreasing</a:t>
            </a:r>
          </a:p>
        </p:txBody>
      </p:sp>
      <p:cxnSp>
        <p:nvCxnSpPr>
          <p:cNvPr id="14" name="Straight Arrow Connector 13"/>
          <p:cNvCxnSpPr/>
          <p:nvPr/>
        </p:nvCxnSpPr>
        <p:spPr>
          <a:xfrm>
            <a:off x="5598114" y="3975906"/>
            <a:ext cx="18902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706126" y="2463738"/>
            <a:ext cx="6288" cy="1626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2442755" y="3115414"/>
            <a:ext cx="1286691" cy="633626"/>
          </a:xfrm>
          <a:custGeom>
            <a:avLst/>
            <a:gdLst>
              <a:gd name="connsiteX0" fmla="*/ 0 w 1715588"/>
              <a:gd name="connsiteY0" fmla="*/ 104 h 844835"/>
              <a:gd name="connsiteX1" fmla="*/ 836023 w 1715588"/>
              <a:gd name="connsiteY1" fmla="*/ 139441 h 844835"/>
              <a:gd name="connsiteX2" fmla="*/ 1715588 w 1715588"/>
              <a:gd name="connsiteY2" fmla="*/ 844835 h 844835"/>
            </a:gdLst>
            <a:ahLst/>
            <a:cxnLst>
              <a:cxn ang="0">
                <a:pos x="connsiteX0" y="connsiteY0"/>
              </a:cxn>
              <a:cxn ang="0">
                <a:pos x="connsiteX1" y="connsiteY1"/>
              </a:cxn>
              <a:cxn ang="0">
                <a:pos x="connsiteX2" y="connsiteY2"/>
              </a:cxn>
            </a:cxnLst>
            <a:rect l="l" t="t" r="r" b="b"/>
            <a:pathLst>
              <a:path w="1715588" h="844835">
                <a:moveTo>
                  <a:pt x="0" y="104"/>
                </a:moveTo>
                <a:cubicBezTo>
                  <a:pt x="275046" y="-622"/>
                  <a:pt x="550092" y="-1348"/>
                  <a:pt x="836023" y="139441"/>
                </a:cubicBezTo>
                <a:cubicBezTo>
                  <a:pt x="1121954" y="280230"/>
                  <a:pt x="1418771" y="562532"/>
                  <a:pt x="1715588" y="8448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16"/>
          <p:cNvSpPr/>
          <p:nvPr/>
        </p:nvSpPr>
        <p:spPr>
          <a:xfrm>
            <a:off x="5728063" y="3174275"/>
            <a:ext cx="1240972" cy="731520"/>
          </a:xfrm>
          <a:custGeom>
            <a:avLst/>
            <a:gdLst>
              <a:gd name="connsiteX0" fmla="*/ 0 w 1654629"/>
              <a:gd name="connsiteY0" fmla="*/ 0 h 975360"/>
              <a:gd name="connsiteX1" fmla="*/ 557349 w 1654629"/>
              <a:gd name="connsiteY1" fmla="*/ 635725 h 975360"/>
              <a:gd name="connsiteX2" fmla="*/ 1654629 w 1654629"/>
              <a:gd name="connsiteY2" fmla="*/ 975360 h 975360"/>
            </a:gdLst>
            <a:ahLst/>
            <a:cxnLst>
              <a:cxn ang="0">
                <a:pos x="connsiteX0" y="connsiteY0"/>
              </a:cxn>
              <a:cxn ang="0">
                <a:pos x="connsiteX1" y="connsiteY1"/>
              </a:cxn>
              <a:cxn ang="0">
                <a:pos x="connsiteX2" y="connsiteY2"/>
              </a:cxn>
            </a:cxnLst>
            <a:rect l="l" t="t" r="r" b="b"/>
            <a:pathLst>
              <a:path w="1654629" h="975360">
                <a:moveTo>
                  <a:pt x="0" y="0"/>
                </a:moveTo>
                <a:cubicBezTo>
                  <a:pt x="140788" y="236582"/>
                  <a:pt x="281577" y="473165"/>
                  <a:pt x="557349" y="635725"/>
                </a:cubicBezTo>
                <a:cubicBezTo>
                  <a:pt x="833121" y="798285"/>
                  <a:pt x="1243875" y="886822"/>
                  <a:pt x="1654629" y="975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6472543" y="2689527"/>
            <a:ext cx="1433595" cy="646331"/>
          </a:xfrm>
          <a:prstGeom prst="rect">
            <a:avLst/>
          </a:prstGeom>
          <a:noFill/>
        </p:spPr>
        <p:txBody>
          <a:bodyPr wrap="square" rtlCol="0">
            <a:spAutoFit/>
          </a:bodyPr>
          <a:lstStyle/>
          <a:p>
            <a:r>
              <a:rPr lang="en-AU" dirty="0"/>
              <a:t>Convex decreasing</a:t>
            </a:r>
          </a:p>
        </p:txBody>
      </p:sp>
      <p:sp>
        <p:nvSpPr>
          <p:cNvPr id="21" name="TextBox 20"/>
          <p:cNvSpPr txBox="1"/>
          <p:nvPr/>
        </p:nvSpPr>
        <p:spPr>
          <a:xfrm>
            <a:off x="6520830" y="4099159"/>
            <a:ext cx="1459954" cy="646331"/>
          </a:xfrm>
          <a:prstGeom prst="rect">
            <a:avLst/>
          </a:prstGeom>
          <a:noFill/>
        </p:spPr>
        <p:txBody>
          <a:bodyPr wrap="square" rtlCol="0">
            <a:spAutoFit/>
          </a:bodyPr>
          <a:lstStyle/>
          <a:p>
            <a:r>
              <a:rPr lang="en-AU" dirty="0"/>
              <a:t>Completion time</a:t>
            </a:r>
          </a:p>
        </p:txBody>
      </p:sp>
    </p:spTree>
    <p:extLst>
      <p:ext uri="{BB962C8B-B14F-4D97-AF65-F5344CB8AC3E}">
        <p14:creationId xmlns:p14="http://schemas.microsoft.com/office/powerpoint/2010/main" val="410080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59837" y="926306"/>
            <a:ext cx="7041113" cy="3657600"/>
          </a:xfrm>
        </p:spPr>
        <p:txBody>
          <a:bodyPr/>
          <a:lstStyle/>
          <a:p>
            <a:pPr eaLnBrk="1" hangingPunct="1">
              <a:spcBef>
                <a:spcPct val="50000"/>
              </a:spcBef>
            </a:pPr>
            <a:r>
              <a:rPr lang="en-US" sz="1800" dirty="0"/>
              <a:t>How do we choose between the concave or convex P(t) function?</a:t>
            </a:r>
          </a:p>
          <a:p>
            <a:pPr eaLnBrk="1" hangingPunct="1">
              <a:spcBef>
                <a:spcPct val="50000"/>
              </a:spcBef>
            </a:pPr>
            <a:r>
              <a:rPr lang="en-US" sz="1800" dirty="0"/>
              <a:t>Supplier’s cost of effort is convex (for instance, ke</a:t>
            </a:r>
            <a:r>
              <a:rPr lang="en-US" sz="1800" baseline="30000" dirty="0"/>
              <a:t>2</a:t>
            </a:r>
            <a:r>
              <a:rPr lang="en-US" sz="1800" dirty="0"/>
              <a:t>, where e is the effort). </a:t>
            </a:r>
          </a:p>
          <a:p>
            <a:pPr>
              <a:spcBef>
                <a:spcPct val="50000"/>
              </a:spcBef>
            </a:pPr>
            <a:r>
              <a:rPr lang="en-US" sz="1800" dirty="0"/>
              <a:t>The completion time is t=T-e the additive model, or t=T</a:t>
            </a:r>
            <a:r>
              <a:rPr lang="en-AU" sz="1800" dirty="0">
                <a:latin typeface="Calibri" panose="020F0502020204030204" pitchFamily="34" charset="0"/>
                <a:cs typeface="Calibri" panose="020F0502020204030204" pitchFamily="34" charset="0"/>
              </a:rPr>
              <a:t> ∙ </a:t>
            </a:r>
            <a:r>
              <a:rPr lang="en-US" sz="1800" dirty="0"/>
              <a:t>(1-e), the multiplicative, where T is the effortless completion time. </a:t>
            </a:r>
          </a:p>
          <a:p>
            <a:pPr>
              <a:spcBef>
                <a:spcPct val="50000"/>
              </a:spcBef>
            </a:pPr>
            <a:r>
              <a:rPr lang="en-US" sz="1800" dirty="0"/>
              <a:t>If multiplicative, use concave decreasing P(t) function</a:t>
            </a:r>
          </a:p>
          <a:p>
            <a:pPr>
              <a:spcBef>
                <a:spcPct val="50000"/>
              </a:spcBef>
            </a:pPr>
            <a:r>
              <a:rPr lang="en-US" sz="1800" dirty="0"/>
              <a:t>If additive, use convex decreasing P(t) function</a:t>
            </a:r>
            <a:endParaRPr lang="en-US" sz="1500" dirty="0"/>
          </a:p>
          <a:p>
            <a:pPr eaLnBrk="1" hangingPunct="1">
              <a:spcBef>
                <a:spcPct val="50000"/>
              </a:spcBef>
            </a:pPr>
            <a:endParaRPr lang="en-US" sz="1500" dirty="0"/>
          </a:p>
        </p:txBody>
      </p:sp>
    </p:spTree>
    <p:extLst>
      <p:ext uri="{BB962C8B-B14F-4D97-AF65-F5344CB8AC3E}">
        <p14:creationId xmlns:p14="http://schemas.microsoft.com/office/powerpoint/2010/main" val="3579628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1543050" y="926306"/>
            <a:ext cx="6057900" cy="3657600"/>
          </a:xfrm>
        </p:spPr>
        <p:txBody>
          <a:bodyPr/>
          <a:lstStyle/>
          <a:p>
            <a:pPr eaLnBrk="1" hangingPunct="1">
              <a:spcBef>
                <a:spcPct val="50000"/>
              </a:spcBef>
            </a:pPr>
            <a:r>
              <a:rPr lang="en-US" sz="1500" dirty="0"/>
              <a:t>While the optimal payment function P(t) is difficult to obtain, certain simple P(t) functions can perform very well. </a:t>
            </a:r>
          </a:p>
        </p:txBody>
      </p:sp>
      <p:cxnSp>
        <p:nvCxnSpPr>
          <p:cNvPr id="3" name="Straight Arrow Connector 2"/>
          <p:cNvCxnSpPr/>
          <p:nvPr/>
        </p:nvCxnSpPr>
        <p:spPr>
          <a:xfrm>
            <a:off x="2303748" y="3975906"/>
            <a:ext cx="18902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2411760" y="2463738"/>
            <a:ext cx="6288" cy="1626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98710" y="4156308"/>
            <a:ext cx="1727296" cy="646331"/>
          </a:xfrm>
          <a:prstGeom prst="rect">
            <a:avLst/>
          </a:prstGeom>
          <a:noFill/>
        </p:spPr>
        <p:txBody>
          <a:bodyPr wrap="square" rtlCol="0">
            <a:spAutoFit/>
          </a:bodyPr>
          <a:lstStyle/>
          <a:p>
            <a:r>
              <a:rPr lang="en-AU" dirty="0"/>
              <a:t>Completion time</a:t>
            </a:r>
          </a:p>
        </p:txBody>
      </p:sp>
      <p:sp>
        <p:nvSpPr>
          <p:cNvPr id="9" name="TextBox 8"/>
          <p:cNvSpPr txBox="1"/>
          <p:nvPr/>
        </p:nvSpPr>
        <p:spPr>
          <a:xfrm>
            <a:off x="808653" y="2355727"/>
            <a:ext cx="1387083" cy="646331"/>
          </a:xfrm>
          <a:prstGeom prst="rect">
            <a:avLst/>
          </a:prstGeom>
          <a:noFill/>
        </p:spPr>
        <p:txBody>
          <a:bodyPr wrap="square" rtlCol="0">
            <a:spAutoFit/>
          </a:bodyPr>
          <a:lstStyle/>
          <a:p>
            <a:r>
              <a:rPr lang="en-AU" dirty="0"/>
              <a:t>Payment to vendor</a:t>
            </a:r>
          </a:p>
        </p:txBody>
      </p:sp>
      <p:cxnSp>
        <p:nvCxnSpPr>
          <p:cNvPr id="14" name="Straight Arrow Connector 13"/>
          <p:cNvCxnSpPr/>
          <p:nvPr/>
        </p:nvCxnSpPr>
        <p:spPr>
          <a:xfrm>
            <a:off x="5598114" y="3975906"/>
            <a:ext cx="18902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706126" y="2463738"/>
            <a:ext cx="6288" cy="1626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84152" y="1894062"/>
            <a:ext cx="1802648" cy="1200329"/>
          </a:xfrm>
          <a:prstGeom prst="rect">
            <a:avLst/>
          </a:prstGeom>
          <a:noFill/>
        </p:spPr>
        <p:txBody>
          <a:bodyPr wrap="square" rtlCol="0">
            <a:spAutoFit/>
          </a:bodyPr>
          <a:lstStyle/>
          <a:p>
            <a:r>
              <a:rPr lang="en-AU" dirty="0"/>
              <a:t>Enhanced linear payment (good for additive)</a:t>
            </a:r>
          </a:p>
        </p:txBody>
      </p:sp>
      <p:sp>
        <p:nvSpPr>
          <p:cNvPr id="21" name="TextBox 20"/>
          <p:cNvSpPr txBox="1"/>
          <p:nvPr/>
        </p:nvSpPr>
        <p:spPr>
          <a:xfrm>
            <a:off x="6520830" y="4099159"/>
            <a:ext cx="1459954" cy="646331"/>
          </a:xfrm>
          <a:prstGeom prst="rect">
            <a:avLst/>
          </a:prstGeom>
          <a:noFill/>
        </p:spPr>
        <p:txBody>
          <a:bodyPr wrap="square" rtlCol="0">
            <a:spAutoFit/>
          </a:bodyPr>
          <a:lstStyle/>
          <a:p>
            <a:r>
              <a:rPr lang="en-AU" dirty="0"/>
              <a:t>Completion time</a:t>
            </a:r>
          </a:p>
        </p:txBody>
      </p:sp>
      <p:cxnSp>
        <p:nvCxnSpPr>
          <p:cNvPr id="4" name="Elbow Connector 3"/>
          <p:cNvCxnSpPr/>
          <p:nvPr/>
        </p:nvCxnSpPr>
        <p:spPr>
          <a:xfrm>
            <a:off x="2418048" y="3079102"/>
            <a:ext cx="1650099" cy="89680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195736" y="1528219"/>
            <a:ext cx="1915954" cy="1200329"/>
          </a:xfrm>
          <a:prstGeom prst="rect">
            <a:avLst/>
          </a:prstGeom>
          <a:noFill/>
        </p:spPr>
        <p:txBody>
          <a:bodyPr wrap="square" rtlCol="0">
            <a:spAutoFit/>
          </a:bodyPr>
          <a:lstStyle/>
          <a:p>
            <a:r>
              <a:rPr lang="en-AU" dirty="0"/>
              <a:t>Fixed time and fixed payment (FTFP) –good for multiplicative</a:t>
            </a:r>
          </a:p>
        </p:txBody>
      </p:sp>
      <p:cxnSp>
        <p:nvCxnSpPr>
          <p:cNvPr id="12" name="Straight Connector 11"/>
          <p:cNvCxnSpPr/>
          <p:nvPr/>
        </p:nvCxnSpPr>
        <p:spPr>
          <a:xfrm>
            <a:off x="5706126" y="3002058"/>
            <a:ext cx="588927" cy="9738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295053" y="3975906"/>
            <a:ext cx="80243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4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59837" y="926306"/>
            <a:ext cx="7041113" cy="3657600"/>
          </a:xfrm>
        </p:spPr>
        <p:txBody>
          <a:bodyPr/>
          <a:lstStyle/>
          <a:p>
            <a:pPr eaLnBrk="1" hangingPunct="1">
              <a:spcBef>
                <a:spcPct val="50000"/>
              </a:spcBef>
            </a:pPr>
            <a:r>
              <a:rPr lang="en-AU" sz="1800" dirty="0"/>
              <a:t>Contrasting FTFP and Time-Dependent Bonus</a:t>
            </a:r>
          </a:p>
          <a:p>
            <a:pPr eaLnBrk="1" hangingPunct="1">
              <a:spcBef>
                <a:spcPct val="50000"/>
              </a:spcBef>
            </a:pPr>
            <a:endParaRPr lang="en-AU" sz="1800" dirty="0"/>
          </a:p>
          <a:p>
            <a:pPr>
              <a:spcBef>
                <a:spcPct val="50000"/>
              </a:spcBef>
            </a:pPr>
            <a:r>
              <a:rPr lang="en-AU" sz="1500" dirty="0"/>
              <a:t>FTFP contract induces the intrinsic “slow” contractor to exert effort to reduce time; whereas time-dependent bonus contract induces the intrinsic “fast” contractor to exert effort to reduce time. </a:t>
            </a:r>
          </a:p>
          <a:p>
            <a:pPr>
              <a:spcBef>
                <a:spcPct val="50000"/>
              </a:spcBef>
            </a:pPr>
            <a:r>
              <a:rPr lang="en-AU" sz="1500" dirty="0"/>
              <a:t>FTFP is more effective if the time reduction is multiplicative whereas time-dependent bonus is more effective if the time reduction is additive with respect to the effort. </a:t>
            </a:r>
            <a:endParaRPr lang="en-US" sz="1500" dirty="0"/>
          </a:p>
        </p:txBody>
      </p:sp>
    </p:spTree>
    <p:extLst>
      <p:ext uri="{BB962C8B-B14F-4D97-AF65-F5344CB8AC3E}">
        <p14:creationId xmlns:p14="http://schemas.microsoft.com/office/powerpoint/2010/main" val="4070932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2. Commonly Used Contracts for Project Management</a:t>
            </a:r>
          </a:p>
        </p:txBody>
      </p:sp>
      <p:sp>
        <p:nvSpPr>
          <p:cNvPr id="38915" name="Rectangle 3"/>
          <p:cNvSpPr>
            <a:spLocks noGrp="1" noChangeArrowheads="1"/>
          </p:cNvSpPr>
          <p:nvPr>
            <p:ph type="body" idx="1"/>
          </p:nvPr>
        </p:nvSpPr>
        <p:spPr>
          <a:xfrm>
            <a:off x="559837" y="926306"/>
            <a:ext cx="7041113" cy="3657600"/>
          </a:xfrm>
        </p:spPr>
        <p:txBody>
          <a:bodyPr/>
          <a:lstStyle/>
          <a:p>
            <a:pPr eaLnBrk="1" hangingPunct="1">
              <a:spcBef>
                <a:spcPct val="50000"/>
              </a:spcBef>
            </a:pPr>
            <a:r>
              <a:rPr lang="en-US" sz="1800" dirty="0"/>
              <a:t>The payment function with respect to cost can be derived by using the similar method. It is more important to know how a CP contract operates. </a:t>
            </a:r>
          </a:p>
          <a:p>
            <a:pPr lvl="1">
              <a:spcBef>
                <a:spcPct val="50000"/>
              </a:spcBef>
            </a:pPr>
            <a:r>
              <a:rPr lang="en-US" sz="1600" dirty="0"/>
              <a:t>If the audited project cost exceeds $100,000, the buyer reimburses all of the audited allowable cost. </a:t>
            </a:r>
          </a:p>
          <a:p>
            <a:pPr lvl="1">
              <a:spcBef>
                <a:spcPct val="50000"/>
              </a:spcBef>
            </a:pPr>
            <a:r>
              <a:rPr lang="en-US" sz="1600" dirty="0"/>
              <a:t>If the audited project cost is $90,000, the buyer pays the supplier a total of $90,000 + (100,000-90,000)*IC%, where IC% is a pre-determined incentive rate. </a:t>
            </a:r>
          </a:p>
          <a:p>
            <a:pPr lvl="1">
              <a:spcBef>
                <a:spcPct val="50000"/>
              </a:spcBef>
            </a:pPr>
            <a:endParaRPr lang="en-US" sz="1600" dirty="0"/>
          </a:p>
          <a:p>
            <a:pPr lvl="1">
              <a:spcBef>
                <a:spcPct val="50000"/>
              </a:spcBef>
            </a:pPr>
            <a:endParaRPr lang="en-US" sz="1600" dirty="0"/>
          </a:p>
          <a:p>
            <a:pPr lvl="1">
              <a:spcBef>
                <a:spcPct val="50000"/>
              </a:spcBef>
            </a:pPr>
            <a:r>
              <a:rPr lang="en-US" sz="1600" dirty="0"/>
              <a:t>The markup is a decreasing function</a:t>
            </a:r>
          </a:p>
          <a:p>
            <a:pPr marL="457200" lvl="1" indent="0">
              <a:spcBef>
                <a:spcPct val="50000"/>
              </a:spcBef>
              <a:buNone/>
            </a:pPr>
            <a:r>
              <a:rPr lang="en-US" sz="1600" dirty="0"/>
              <a:t>of the audited project cost. </a:t>
            </a:r>
          </a:p>
          <a:p>
            <a:pPr eaLnBrk="1" hangingPunct="1">
              <a:spcBef>
                <a:spcPct val="50000"/>
              </a:spcBef>
            </a:pPr>
            <a:endParaRPr lang="en-US" sz="1500" dirty="0"/>
          </a:p>
          <a:p>
            <a:pPr eaLnBrk="1" hangingPunct="1">
              <a:spcBef>
                <a:spcPct val="50000"/>
              </a:spcBef>
            </a:pPr>
            <a:endParaRPr lang="en-US" sz="1500" dirty="0"/>
          </a:p>
        </p:txBody>
      </p:sp>
      <p:cxnSp>
        <p:nvCxnSpPr>
          <p:cNvPr id="3" name="Straight Arrow Connector 2"/>
          <p:cNvCxnSpPr/>
          <p:nvPr/>
        </p:nvCxnSpPr>
        <p:spPr>
          <a:xfrm>
            <a:off x="5243804" y="4583906"/>
            <a:ext cx="19718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5243804" y="2973355"/>
            <a:ext cx="0" cy="161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5952931" y="3254400"/>
            <a:ext cx="771869" cy="739104"/>
          </a:xfrm>
          <a:prstGeom prst="line">
            <a:avLst/>
          </a:prstGeom>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5256245" y="3993503"/>
            <a:ext cx="696686" cy="209358"/>
          </a:xfrm>
          <a:custGeom>
            <a:avLst/>
            <a:gdLst>
              <a:gd name="connsiteX0" fmla="*/ 0 w 696686"/>
              <a:gd name="connsiteY0" fmla="*/ 205274 h 215969"/>
              <a:gd name="connsiteX1" fmla="*/ 242596 w 696686"/>
              <a:gd name="connsiteY1" fmla="*/ 192833 h 215969"/>
              <a:gd name="connsiteX2" fmla="*/ 696686 w 696686"/>
              <a:gd name="connsiteY2" fmla="*/ 0 h 215969"/>
              <a:gd name="connsiteX0" fmla="*/ 0 w 696686"/>
              <a:gd name="connsiteY0" fmla="*/ 205274 h 208449"/>
              <a:gd name="connsiteX1" fmla="*/ 386596 w 696686"/>
              <a:gd name="connsiteY1" fmla="*/ 164033 h 208449"/>
              <a:gd name="connsiteX2" fmla="*/ 696686 w 696686"/>
              <a:gd name="connsiteY2" fmla="*/ 0 h 208449"/>
              <a:gd name="connsiteX0" fmla="*/ 0 w 696686"/>
              <a:gd name="connsiteY0" fmla="*/ 205274 h 208449"/>
              <a:gd name="connsiteX1" fmla="*/ 386596 w 696686"/>
              <a:gd name="connsiteY1" fmla="*/ 164033 h 208449"/>
              <a:gd name="connsiteX2" fmla="*/ 696686 w 696686"/>
              <a:gd name="connsiteY2" fmla="*/ 0 h 208449"/>
              <a:gd name="connsiteX0" fmla="*/ 0 w 696686"/>
              <a:gd name="connsiteY0" fmla="*/ 205274 h 209358"/>
              <a:gd name="connsiteX1" fmla="*/ 393796 w 696686"/>
              <a:gd name="connsiteY1" fmla="*/ 171233 h 209358"/>
              <a:gd name="connsiteX2" fmla="*/ 696686 w 696686"/>
              <a:gd name="connsiteY2" fmla="*/ 0 h 209358"/>
              <a:gd name="connsiteX0" fmla="*/ 0 w 696686"/>
              <a:gd name="connsiteY0" fmla="*/ 205274 h 209358"/>
              <a:gd name="connsiteX1" fmla="*/ 393796 w 696686"/>
              <a:gd name="connsiteY1" fmla="*/ 171233 h 209358"/>
              <a:gd name="connsiteX2" fmla="*/ 696686 w 696686"/>
              <a:gd name="connsiteY2" fmla="*/ 0 h 209358"/>
              <a:gd name="connsiteX0" fmla="*/ 0 w 696686"/>
              <a:gd name="connsiteY0" fmla="*/ 205274 h 209358"/>
              <a:gd name="connsiteX1" fmla="*/ 393796 w 696686"/>
              <a:gd name="connsiteY1" fmla="*/ 171233 h 209358"/>
              <a:gd name="connsiteX2" fmla="*/ 696686 w 696686"/>
              <a:gd name="connsiteY2" fmla="*/ 0 h 209358"/>
            </a:gdLst>
            <a:ahLst/>
            <a:cxnLst>
              <a:cxn ang="0">
                <a:pos x="connsiteX0" y="connsiteY0"/>
              </a:cxn>
              <a:cxn ang="0">
                <a:pos x="connsiteX1" y="connsiteY1"/>
              </a:cxn>
              <a:cxn ang="0">
                <a:pos x="connsiteX2" y="connsiteY2"/>
              </a:cxn>
            </a:cxnLst>
            <a:rect l="l" t="t" r="r" b="b"/>
            <a:pathLst>
              <a:path w="696686" h="209358">
                <a:moveTo>
                  <a:pt x="0" y="205274"/>
                </a:moveTo>
                <a:cubicBezTo>
                  <a:pt x="63241" y="216159"/>
                  <a:pt x="277682" y="205445"/>
                  <a:pt x="393796" y="171233"/>
                </a:cubicBezTo>
                <a:cubicBezTo>
                  <a:pt x="509910" y="137021"/>
                  <a:pt x="592498" y="100910"/>
                  <a:pt x="696686" y="0"/>
                </a:cubicBez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8" name="TextBox 17"/>
          <p:cNvSpPr txBox="1"/>
          <p:nvPr/>
        </p:nvSpPr>
        <p:spPr>
          <a:xfrm>
            <a:off x="3866400" y="3081600"/>
            <a:ext cx="1101600" cy="369332"/>
          </a:xfrm>
          <a:prstGeom prst="rect">
            <a:avLst/>
          </a:prstGeom>
          <a:noFill/>
        </p:spPr>
        <p:txBody>
          <a:bodyPr wrap="square" rtlCol="0">
            <a:spAutoFit/>
          </a:bodyPr>
          <a:lstStyle/>
          <a:p>
            <a:r>
              <a:rPr lang="en-AU" dirty="0"/>
              <a:t>Payment</a:t>
            </a:r>
          </a:p>
        </p:txBody>
      </p:sp>
      <p:sp>
        <p:nvSpPr>
          <p:cNvPr id="19" name="TextBox 18"/>
          <p:cNvSpPr txBox="1"/>
          <p:nvPr/>
        </p:nvSpPr>
        <p:spPr>
          <a:xfrm>
            <a:off x="6911488" y="3879695"/>
            <a:ext cx="1378924" cy="646331"/>
          </a:xfrm>
          <a:prstGeom prst="rect">
            <a:avLst/>
          </a:prstGeom>
          <a:noFill/>
        </p:spPr>
        <p:txBody>
          <a:bodyPr wrap="square" rtlCol="0">
            <a:spAutoFit/>
          </a:bodyPr>
          <a:lstStyle/>
          <a:p>
            <a:r>
              <a:rPr lang="en-AU" dirty="0"/>
              <a:t>Audited project cost</a:t>
            </a:r>
          </a:p>
        </p:txBody>
      </p:sp>
    </p:spTree>
    <p:extLst>
      <p:ext uri="{BB962C8B-B14F-4D97-AF65-F5344CB8AC3E}">
        <p14:creationId xmlns:p14="http://schemas.microsoft.com/office/powerpoint/2010/main" val="4181811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 Auction</a:t>
            </a:r>
          </a:p>
        </p:txBody>
      </p:sp>
      <p:sp>
        <p:nvSpPr>
          <p:cNvPr id="40963" name="Rectangle 3"/>
          <p:cNvSpPr>
            <a:spLocks noGrp="1" noChangeArrowheads="1"/>
          </p:cNvSpPr>
          <p:nvPr>
            <p:ph type="body" idx="1"/>
          </p:nvPr>
        </p:nvSpPr>
        <p:spPr/>
        <p:txBody>
          <a:bodyPr/>
          <a:lstStyle/>
          <a:p>
            <a:r>
              <a:rPr lang="en-US" sz="1800" dirty="0"/>
              <a:t>What if there are N&gt;=2 suppliers available? Let them compete in an auction.</a:t>
            </a:r>
          </a:p>
          <a:p>
            <a:r>
              <a:rPr lang="en-US" sz="1800" dirty="0"/>
              <a:t>There are many auction formats:</a:t>
            </a:r>
          </a:p>
          <a:p>
            <a:pPr lvl="1"/>
            <a:r>
              <a:rPr lang="en-US" sz="1500" dirty="0"/>
              <a:t>English Auction</a:t>
            </a:r>
          </a:p>
          <a:p>
            <a:pPr lvl="1"/>
            <a:r>
              <a:rPr lang="en-US" sz="1500" dirty="0"/>
              <a:t>Dutch Auction</a:t>
            </a:r>
          </a:p>
          <a:p>
            <a:pPr lvl="1"/>
            <a:r>
              <a:rPr lang="en-US" sz="1500" dirty="0"/>
              <a:t>Sealed-Bid-Second-Price Auction (Vickery Auction)</a:t>
            </a:r>
          </a:p>
          <a:p>
            <a:r>
              <a:rPr lang="en-US" sz="1800" dirty="0"/>
              <a:t>Assume that the highest cost to complete the outsourced project activity is </a:t>
            </a:r>
            <a:r>
              <a:rPr lang="en-US" sz="1800" dirty="0" err="1"/>
              <a:t>c</a:t>
            </a:r>
            <a:r>
              <a:rPr lang="en-US" sz="1800" baseline="-25000" dirty="0" err="1"/>
              <a:t>U</a:t>
            </a:r>
            <a:r>
              <a:rPr lang="en-US" sz="1800" dirty="0" err="1"/>
              <a:t>.</a:t>
            </a:r>
            <a:r>
              <a:rPr lang="en-US" sz="1800" dirty="0"/>
              <a:t> </a:t>
            </a:r>
          </a:p>
          <a:p>
            <a:pPr lvl="1"/>
            <a:r>
              <a:rPr lang="en-US" sz="1800" dirty="0"/>
              <a:t>Auction clock in Sydney fish market</a:t>
            </a:r>
          </a:p>
          <a:p>
            <a:pPr lvl="1">
              <a:buNone/>
            </a:pPr>
            <a:endParaRPr lang="en-US" sz="1500" dirty="0"/>
          </a:p>
        </p:txBody>
      </p:sp>
      <p:pic>
        <p:nvPicPr>
          <p:cNvPr id="52226" name="Picture 2" descr="http://nla.gov.au/nla.pic-vn3769472-v"/>
          <p:cNvPicPr>
            <a:picLocks noChangeAspect="1" noChangeArrowheads="1"/>
          </p:cNvPicPr>
          <p:nvPr/>
        </p:nvPicPr>
        <p:blipFill>
          <a:blip r:embed="rId3" cstate="print"/>
          <a:srcRect/>
          <a:stretch>
            <a:fillRect/>
          </a:stretch>
        </p:blipFill>
        <p:spPr bwMode="auto">
          <a:xfrm>
            <a:off x="4683714" y="3180388"/>
            <a:ext cx="2538180" cy="1755575"/>
          </a:xfrm>
          <a:prstGeom prst="rect">
            <a:avLst/>
          </a:prstGeom>
          <a:noFill/>
        </p:spPr>
      </p:pic>
    </p:spTree>
    <p:extLst>
      <p:ext uri="{BB962C8B-B14F-4D97-AF65-F5344CB8AC3E}">
        <p14:creationId xmlns:p14="http://schemas.microsoft.com/office/powerpoint/2010/main" val="3204158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 Auction</a:t>
            </a:r>
          </a:p>
        </p:txBody>
      </p:sp>
      <p:sp>
        <p:nvSpPr>
          <p:cNvPr id="40963" name="Rectangle 3"/>
          <p:cNvSpPr>
            <a:spLocks noGrp="1" noChangeArrowheads="1"/>
          </p:cNvSpPr>
          <p:nvPr>
            <p:ph type="body" idx="1"/>
          </p:nvPr>
        </p:nvSpPr>
        <p:spPr/>
        <p:txBody>
          <a:bodyPr/>
          <a:lstStyle/>
          <a:p>
            <a:r>
              <a:rPr lang="en-US" sz="1800" dirty="0"/>
              <a:t>The buyer announces a fixed price contract that pays p=</a:t>
            </a:r>
            <a:r>
              <a:rPr lang="en-US" sz="1800" dirty="0" err="1"/>
              <a:t>c</a:t>
            </a:r>
            <a:r>
              <a:rPr lang="en-US" sz="1800" baseline="-25000" dirty="0" err="1"/>
              <a:t>U</a:t>
            </a:r>
            <a:r>
              <a:rPr lang="en-US" sz="1800" dirty="0"/>
              <a:t> to the winner. However, the N suppliers must compete for the right to execute this contract. The supplier who bids the highest upfront fee to the buyer wins the contract and pays the second highest upfront fee (or the upfront fee is deducted from the final payment made by the buyer to the winning supplier). </a:t>
            </a:r>
          </a:p>
          <a:p>
            <a:r>
              <a:rPr lang="en-US" sz="1800" dirty="0"/>
              <a:t>Example: A buyer announces a fixed price contract that pays the supplier $900,000 for constructing a new house. Each supplier bids an upfront fee. This upfront fee is paid to the buyer or is deducted from the final payment from the buyer to the supplier. Whoever bids the highest upfront fee wins the contract, but pays the second highest upfront fee. </a:t>
            </a:r>
          </a:p>
          <a:p>
            <a:endParaRPr lang="en-US" sz="1800" dirty="0"/>
          </a:p>
          <a:p>
            <a:r>
              <a:rPr lang="en-AU" sz="1800" dirty="0" err="1"/>
              <a:t>Vickrey</a:t>
            </a:r>
            <a:r>
              <a:rPr lang="en-AU" sz="1800" dirty="0"/>
              <a:t>, William (1961). "</a:t>
            </a:r>
            <a:r>
              <a:rPr lang="en-AU" sz="1800" dirty="0" err="1"/>
              <a:t>Counterspeculation</a:t>
            </a:r>
            <a:r>
              <a:rPr lang="en-AU" sz="1800" dirty="0"/>
              <a:t>, Auctions, and Competitive Sealed Tenders". The Journal of Finance. 16 (1): 8–37.</a:t>
            </a:r>
            <a:endParaRPr lang="en-US" sz="1800" dirty="0"/>
          </a:p>
          <a:p>
            <a:endParaRPr lang="en-US" sz="1800" dirty="0"/>
          </a:p>
        </p:txBody>
      </p:sp>
    </p:spTree>
    <p:extLst>
      <p:ext uri="{BB962C8B-B14F-4D97-AF65-F5344CB8AC3E}">
        <p14:creationId xmlns:p14="http://schemas.microsoft.com/office/powerpoint/2010/main" val="2310713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3.1 Auction FP contracts</a:t>
            </a:r>
          </a:p>
        </p:txBody>
      </p:sp>
      <p:sp>
        <p:nvSpPr>
          <p:cNvPr id="40963" name="Rectangle 3"/>
          <p:cNvSpPr>
            <a:spLocks noGrp="1" noChangeArrowheads="1"/>
          </p:cNvSpPr>
          <p:nvPr>
            <p:ph type="body" idx="1"/>
          </p:nvPr>
        </p:nvSpPr>
        <p:spPr/>
        <p:txBody>
          <a:bodyPr/>
          <a:lstStyle/>
          <a:p>
            <a:r>
              <a:rPr lang="en-US" sz="1800" dirty="0"/>
              <a:t>Use the Vickery’s auction (the second highest-bid auction). </a:t>
            </a:r>
          </a:p>
          <a:p>
            <a:endParaRPr lang="en-US" sz="1800" dirty="0"/>
          </a:p>
          <a:p>
            <a:r>
              <a:rPr lang="en-US" sz="1800" dirty="0"/>
              <a:t>Vickery (1961) proved that the equilibrium strategy for each supplier is to bid their true value. </a:t>
            </a:r>
          </a:p>
          <a:p>
            <a:endParaRPr lang="en-US" sz="1500" dirty="0"/>
          </a:p>
        </p:txBody>
      </p:sp>
      <p:graphicFrame>
        <p:nvGraphicFramePr>
          <p:cNvPr id="2" name="Table 1"/>
          <p:cNvGraphicFramePr>
            <a:graphicFrameLocks noGrp="1"/>
          </p:cNvGraphicFramePr>
          <p:nvPr/>
        </p:nvGraphicFramePr>
        <p:xfrm>
          <a:off x="864638" y="2598705"/>
          <a:ext cx="6078347" cy="185420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20000"/>
                    </a:ext>
                  </a:extLst>
                </a:gridCol>
                <a:gridCol w="2037080">
                  <a:extLst>
                    <a:ext uri="{9D8B030D-6E8A-4147-A177-3AD203B41FA5}">
                      <a16:colId xmlns:a16="http://schemas.microsoft.com/office/drawing/2014/main" val="20001"/>
                    </a:ext>
                  </a:extLst>
                </a:gridCol>
                <a:gridCol w="1389507">
                  <a:extLst>
                    <a:ext uri="{9D8B030D-6E8A-4147-A177-3AD203B41FA5}">
                      <a16:colId xmlns:a16="http://schemas.microsoft.com/office/drawing/2014/main" val="20002"/>
                    </a:ext>
                  </a:extLst>
                </a:gridCol>
                <a:gridCol w="1198880">
                  <a:extLst>
                    <a:ext uri="{9D8B030D-6E8A-4147-A177-3AD203B41FA5}">
                      <a16:colId xmlns:a16="http://schemas.microsoft.com/office/drawing/2014/main" val="20003"/>
                    </a:ext>
                  </a:extLst>
                </a:gridCol>
              </a:tblGrid>
              <a:tr h="370840">
                <a:tc>
                  <a:txBody>
                    <a:bodyPr/>
                    <a:lstStyle/>
                    <a:p>
                      <a:r>
                        <a:rPr lang="en-AU" dirty="0"/>
                        <a:t>Supplier ID</a:t>
                      </a:r>
                    </a:p>
                  </a:txBody>
                  <a:tcPr/>
                </a:tc>
                <a:tc>
                  <a:txBody>
                    <a:bodyPr/>
                    <a:lstStyle/>
                    <a:p>
                      <a:r>
                        <a:rPr lang="en-AU" dirty="0"/>
                        <a:t>Private true cost</a:t>
                      </a:r>
                    </a:p>
                  </a:txBody>
                  <a:tcPr/>
                </a:tc>
                <a:tc>
                  <a:txBody>
                    <a:bodyPr/>
                    <a:lstStyle/>
                    <a:p>
                      <a:r>
                        <a:rPr lang="en-AU" dirty="0"/>
                        <a:t>True Value</a:t>
                      </a:r>
                    </a:p>
                  </a:txBody>
                  <a:tcPr/>
                </a:tc>
                <a:tc>
                  <a:txBody>
                    <a:bodyPr/>
                    <a:lstStyle/>
                    <a:p>
                      <a:r>
                        <a:rPr lang="en-AU" dirty="0"/>
                        <a:t>Bid</a:t>
                      </a:r>
                    </a:p>
                  </a:txBody>
                  <a:tcPr/>
                </a:tc>
                <a:extLst>
                  <a:ext uri="{0D108BD9-81ED-4DB2-BD59-A6C34878D82A}">
                    <a16:rowId xmlns:a16="http://schemas.microsoft.com/office/drawing/2014/main" val="10000"/>
                  </a:ext>
                </a:extLst>
              </a:tr>
              <a:tr h="370840">
                <a:tc>
                  <a:txBody>
                    <a:bodyPr/>
                    <a:lstStyle/>
                    <a:p>
                      <a:r>
                        <a:rPr lang="en-AU" dirty="0"/>
                        <a:t>1</a:t>
                      </a:r>
                    </a:p>
                  </a:txBody>
                  <a:tcPr/>
                </a:tc>
                <a:tc>
                  <a:txBody>
                    <a:bodyPr/>
                    <a:lstStyle/>
                    <a:p>
                      <a:r>
                        <a:rPr lang="en-AU" dirty="0"/>
                        <a:t>$600,000</a:t>
                      </a:r>
                    </a:p>
                  </a:txBody>
                  <a:tcPr/>
                </a:tc>
                <a:tc>
                  <a:txBody>
                    <a:bodyPr/>
                    <a:lstStyle/>
                    <a:p>
                      <a:r>
                        <a:rPr lang="en-AU" dirty="0"/>
                        <a:t>$300,000</a:t>
                      </a:r>
                    </a:p>
                  </a:txBody>
                  <a:tcPr/>
                </a:tc>
                <a:tc>
                  <a:txBody>
                    <a:bodyPr/>
                    <a:lstStyle/>
                    <a:p>
                      <a:r>
                        <a:rPr lang="en-AU" dirty="0"/>
                        <a:t>$300,000</a:t>
                      </a:r>
                    </a:p>
                  </a:txBody>
                  <a:tcPr/>
                </a:tc>
                <a:extLst>
                  <a:ext uri="{0D108BD9-81ED-4DB2-BD59-A6C34878D82A}">
                    <a16:rowId xmlns:a16="http://schemas.microsoft.com/office/drawing/2014/main" val="10001"/>
                  </a:ext>
                </a:extLst>
              </a:tr>
              <a:tr h="370840">
                <a:tc>
                  <a:txBody>
                    <a:bodyPr/>
                    <a:lstStyle/>
                    <a:p>
                      <a:r>
                        <a:rPr lang="en-AU" dirty="0"/>
                        <a:t>2</a:t>
                      </a:r>
                    </a:p>
                  </a:txBody>
                  <a:tcPr/>
                </a:tc>
                <a:tc>
                  <a:txBody>
                    <a:bodyPr/>
                    <a:lstStyle/>
                    <a:p>
                      <a:r>
                        <a:rPr lang="en-AU" dirty="0"/>
                        <a:t>$700,000</a:t>
                      </a:r>
                    </a:p>
                  </a:txBody>
                  <a:tcPr/>
                </a:tc>
                <a:tc>
                  <a:txBody>
                    <a:bodyPr/>
                    <a:lstStyle/>
                    <a:p>
                      <a:r>
                        <a:rPr lang="en-AU" dirty="0"/>
                        <a:t>$200,000</a:t>
                      </a:r>
                    </a:p>
                  </a:txBody>
                  <a:tcPr/>
                </a:tc>
                <a:tc>
                  <a:txBody>
                    <a:bodyPr/>
                    <a:lstStyle/>
                    <a:p>
                      <a:r>
                        <a:rPr lang="en-AU" dirty="0"/>
                        <a:t>$200,000</a:t>
                      </a:r>
                    </a:p>
                  </a:txBody>
                  <a:tcPr/>
                </a:tc>
                <a:extLst>
                  <a:ext uri="{0D108BD9-81ED-4DB2-BD59-A6C34878D82A}">
                    <a16:rowId xmlns:a16="http://schemas.microsoft.com/office/drawing/2014/main" val="10002"/>
                  </a:ext>
                </a:extLst>
              </a:tr>
              <a:tr h="370840">
                <a:tc>
                  <a:txBody>
                    <a:bodyPr/>
                    <a:lstStyle/>
                    <a:p>
                      <a:r>
                        <a:rPr lang="en-AU" dirty="0"/>
                        <a:t>3</a:t>
                      </a:r>
                    </a:p>
                  </a:txBody>
                  <a:tcPr/>
                </a:tc>
                <a:tc>
                  <a:txBody>
                    <a:bodyPr/>
                    <a:lstStyle/>
                    <a:p>
                      <a:r>
                        <a:rPr lang="en-AU" dirty="0"/>
                        <a:t>$650,000</a:t>
                      </a:r>
                    </a:p>
                  </a:txBody>
                  <a:tcPr/>
                </a:tc>
                <a:tc>
                  <a:txBody>
                    <a:bodyPr/>
                    <a:lstStyle/>
                    <a:p>
                      <a:r>
                        <a:rPr lang="en-AU" dirty="0"/>
                        <a:t>$250,000</a:t>
                      </a:r>
                    </a:p>
                  </a:txBody>
                  <a:tcPr/>
                </a:tc>
                <a:tc>
                  <a:txBody>
                    <a:bodyPr/>
                    <a:lstStyle/>
                    <a:p>
                      <a:r>
                        <a:rPr lang="en-AU" dirty="0"/>
                        <a:t>$250,000</a:t>
                      </a:r>
                    </a:p>
                  </a:txBody>
                  <a:tcPr/>
                </a:tc>
                <a:extLst>
                  <a:ext uri="{0D108BD9-81ED-4DB2-BD59-A6C34878D82A}">
                    <a16:rowId xmlns:a16="http://schemas.microsoft.com/office/drawing/2014/main" val="10003"/>
                  </a:ext>
                </a:extLst>
              </a:tr>
              <a:tr h="370840">
                <a:tc>
                  <a:txBody>
                    <a:bodyPr/>
                    <a:lstStyle/>
                    <a:p>
                      <a:r>
                        <a:rPr lang="en-AU" dirty="0"/>
                        <a:t>4</a:t>
                      </a:r>
                    </a:p>
                  </a:txBody>
                  <a:tcPr/>
                </a:tc>
                <a:tc>
                  <a:txBody>
                    <a:bodyPr/>
                    <a:lstStyle/>
                    <a:p>
                      <a:r>
                        <a:rPr lang="en-AU" dirty="0"/>
                        <a:t>$710,000</a:t>
                      </a:r>
                    </a:p>
                  </a:txBody>
                  <a:tcPr/>
                </a:tc>
                <a:tc>
                  <a:txBody>
                    <a:bodyPr/>
                    <a:lstStyle/>
                    <a:p>
                      <a:r>
                        <a:rPr lang="en-AU" dirty="0"/>
                        <a:t>$190,000</a:t>
                      </a:r>
                    </a:p>
                  </a:txBody>
                  <a:tcPr/>
                </a:tc>
                <a:tc>
                  <a:txBody>
                    <a:bodyPr/>
                    <a:lstStyle/>
                    <a:p>
                      <a:r>
                        <a:rPr lang="en-AU" dirty="0"/>
                        <a:t>$190,000</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7265437" y="2693437"/>
            <a:ext cx="1586203" cy="1384995"/>
          </a:xfrm>
          <a:prstGeom prst="rect">
            <a:avLst/>
          </a:prstGeom>
          <a:noFill/>
        </p:spPr>
        <p:txBody>
          <a:bodyPr wrap="square" rtlCol="0">
            <a:spAutoFit/>
          </a:bodyPr>
          <a:lstStyle/>
          <a:p>
            <a:r>
              <a:rPr lang="en-AU" sz="1200" dirty="0"/>
              <a:t>The winner is supplier 1 who pays $250,000 upfront fee to the buyer. The buyer’s actual cost is $900,000-$250,000=$65000.</a:t>
            </a:r>
          </a:p>
        </p:txBody>
      </p:sp>
    </p:spTree>
    <p:extLst>
      <p:ext uri="{BB962C8B-B14F-4D97-AF65-F5344CB8AC3E}">
        <p14:creationId xmlns:p14="http://schemas.microsoft.com/office/powerpoint/2010/main" val="101745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lnSpcReduction="10000"/>
          </a:bodyPr>
          <a:lstStyle/>
          <a:p>
            <a:pPr indent="-285750"/>
            <a:r>
              <a:rPr lang="en-AU" sz="1800" dirty="0"/>
              <a:t>Key notations include:</a:t>
            </a:r>
          </a:p>
          <a:p>
            <a:pPr lvl="1"/>
            <a:r>
              <a:rPr lang="en-AU" sz="1600" dirty="0"/>
              <a:t>Principal’s utility </a:t>
            </a:r>
            <a:r>
              <a:rPr lang="en-AU" sz="1600" dirty="0">
                <a:solidFill>
                  <a:srgbClr val="0B02BE"/>
                </a:solidFill>
              </a:rPr>
              <a:t>V</a:t>
            </a:r>
            <a:r>
              <a:rPr lang="en-AU" sz="1600" dirty="0"/>
              <a:t> and agent’s utility </a:t>
            </a:r>
            <a:r>
              <a:rPr lang="en-AU" sz="1600" dirty="0">
                <a:solidFill>
                  <a:srgbClr val="0B02BE"/>
                </a:solidFill>
              </a:rPr>
              <a:t>u</a:t>
            </a:r>
            <a:r>
              <a:rPr lang="en-AU" sz="1600" dirty="0"/>
              <a:t>. (Both V and u are concave, increasing, and differentiable.) </a:t>
            </a:r>
          </a:p>
          <a:p>
            <a:pPr lvl="1"/>
            <a:r>
              <a:rPr lang="en-AU" sz="1600" dirty="0"/>
              <a:t>Effort </a:t>
            </a:r>
            <a:r>
              <a:rPr lang="en-AU" sz="1600" i="1" dirty="0">
                <a:solidFill>
                  <a:srgbClr val="0000FF"/>
                </a:solidFill>
                <a:latin typeface="Times New Roman" panose="02020603050405020304" pitchFamily="18" charset="0"/>
                <a:cs typeface="Times New Roman" panose="02020603050405020304" pitchFamily="18" charset="0"/>
              </a:rPr>
              <a:t>a</a:t>
            </a:r>
            <a:r>
              <a:rPr lang="en-AU" sz="1600" dirty="0"/>
              <a:t> to be privately chosen by the agent. Cost of effort </a:t>
            </a:r>
            <a:r>
              <a:rPr lang="en-AU" sz="1600" i="1" dirty="0">
                <a:solidFill>
                  <a:srgbClr val="0000FF"/>
                </a:solidFill>
                <a:latin typeface="Times New Roman" panose="02020603050405020304" pitchFamily="18" charset="0"/>
                <a:cs typeface="Times New Roman" panose="02020603050405020304" pitchFamily="18" charset="0"/>
              </a:rPr>
              <a:t>k</a:t>
            </a:r>
            <a:r>
              <a:rPr lang="en-AU" sz="1600" dirty="0">
                <a:solidFill>
                  <a:srgbClr val="0000FF"/>
                </a:solidFill>
                <a:latin typeface="Times New Roman" panose="02020603050405020304" pitchFamily="18" charset="0"/>
                <a:cs typeface="Times New Roman" panose="02020603050405020304" pitchFamily="18" charset="0"/>
              </a:rPr>
              <a:t>(</a:t>
            </a:r>
            <a:r>
              <a:rPr lang="en-AU" sz="1600" i="1" dirty="0">
                <a:solidFill>
                  <a:srgbClr val="0000FF"/>
                </a:solidFill>
                <a:latin typeface="Times New Roman" panose="02020603050405020304" pitchFamily="18" charset="0"/>
                <a:cs typeface="Times New Roman" panose="02020603050405020304" pitchFamily="18" charset="0"/>
              </a:rPr>
              <a:t>a</a:t>
            </a:r>
            <a:r>
              <a:rPr lang="en-AU" sz="1600" dirty="0">
                <a:solidFill>
                  <a:srgbClr val="0000FF"/>
                </a:solidFill>
                <a:latin typeface="Times New Roman" panose="02020603050405020304" pitchFamily="18" charset="0"/>
                <a:cs typeface="Times New Roman" panose="02020603050405020304" pitchFamily="18" charset="0"/>
              </a:rPr>
              <a:t>)</a:t>
            </a:r>
            <a:r>
              <a:rPr lang="en-AU" sz="1600" dirty="0"/>
              <a:t>, which is continuous, convex, and increasing with respect to </a:t>
            </a:r>
            <a:r>
              <a:rPr lang="en-AU" sz="1600" i="1" dirty="0">
                <a:solidFill>
                  <a:srgbClr val="0000FF"/>
                </a:solidFill>
                <a:latin typeface="Times New Roman" panose="02020603050405020304" pitchFamily="18" charset="0"/>
                <a:cs typeface="Times New Roman" panose="02020603050405020304" pitchFamily="18" charset="0"/>
              </a:rPr>
              <a:t>a</a:t>
            </a:r>
            <a:r>
              <a:rPr lang="en-AU" sz="1600" dirty="0"/>
              <a:t>. </a:t>
            </a:r>
          </a:p>
          <a:p>
            <a:pPr lvl="1"/>
            <a:r>
              <a:rPr lang="en-AU" sz="1600" dirty="0"/>
              <a:t>Output </a:t>
            </a:r>
            <a:r>
              <a:rPr lang="en-AU" sz="1600" i="1" dirty="0">
                <a:solidFill>
                  <a:srgbClr val="0000FF"/>
                </a:solidFill>
                <a:latin typeface="Times New Roman" panose="02020603050405020304" pitchFamily="18" charset="0"/>
                <a:cs typeface="Times New Roman" panose="02020603050405020304" pitchFamily="18" charset="0"/>
              </a:rPr>
              <a:t>x</a:t>
            </a:r>
            <a:r>
              <a:rPr lang="en-AU" sz="1600" dirty="0"/>
              <a:t>, which is a random variable, and distribution of </a:t>
            </a:r>
            <a:r>
              <a:rPr lang="en-AU" sz="1600" i="1" dirty="0">
                <a:solidFill>
                  <a:srgbClr val="0000FF"/>
                </a:solidFill>
                <a:latin typeface="Times New Roman" panose="02020603050405020304" pitchFamily="18" charset="0"/>
                <a:cs typeface="Times New Roman" panose="02020603050405020304" pitchFamily="18" charset="0"/>
              </a:rPr>
              <a:t>x</a:t>
            </a:r>
            <a:r>
              <a:rPr lang="en-AU" sz="1600" dirty="0"/>
              <a:t> is </a:t>
            </a:r>
            <a:r>
              <a:rPr lang="en-AU" sz="1600" i="1" dirty="0">
                <a:solidFill>
                  <a:srgbClr val="0000FF"/>
                </a:solidFill>
                <a:latin typeface="Times New Roman" panose="02020603050405020304" pitchFamily="18" charset="0"/>
                <a:cs typeface="Times New Roman" panose="02020603050405020304" pitchFamily="18" charset="0"/>
              </a:rPr>
              <a:t>F</a:t>
            </a:r>
            <a:r>
              <a:rPr lang="en-AU" sz="1600" dirty="0">
                <a:solidFill>
                  <a:srgbClr val="0000FF"/>
                </a:solidFill>
              </a:rPr>
              <a:t>(</a:t>
            </a:r>
            <a:r>
              <a:rPr lang="en-AU" sz="1600" i="1" dirty="0" err="1">
                <a:solidFill>
                  <a:srgbClr val="0000FF"/>
                </a:solidFill>
                <a:latin typeface="Times New Roman" panose="02020603050405020304" pitchFamily="18" charset="0"/>
                <a:cs typeface="Times New Roman" panose="02020603050405020304" pitchFamily="18" charset="0"/>
              </a:rPr>
              <a:t>x|a</a:t>
            </a:r>
            <a:r>
              <a:rPr lang="en-AU" sz="1600" dirty="0">
                <a:solidFill>
                  <a:srgbClr val="0000FF"/>
                </a:solidFill>
              </a:rPr>
              <a:t>), </a:t>
            </a:r>
            <a:r>
              <a:rPr lang="en-AU" sz="1600" dirty="0"/>
              <a:t>which is unique and known to all players.</a:t>
            </a:r>
          </a:p>
          <a:p>
            <a:pPr lvl="1"/>
            <a:r>
              <a:rPr lang="en-AU" sz="1600" dirty="0"/>
              <a:t>The agent’s reservation value </a:t>
            </a:r>
            <a:r>
              <a:rPr lang="en-AU" sz="1600" dirty="0">
                <a:solidFill>
                  <a:srgbClr val="0B02BE"/>
                </a:solidFill>
              </a:rPr>
              <a:t>u</a:t>
            </a:r>
            <a:r>
              <a:rPr lang="en-AU" sz="1600" baseline="-25000" dirty="0">
                <a:solidFill>
                  <a:srgbClr val="0B02BE"/>
                </a:solidFill>
              </a:rPr>
              <a:t>0</a:t>
            </a:r>
            <a:r>
              <a:rPr lang="en-AU" sz="1600" dirty="0"/>
              <a:t> (for mathematical convenience, it is often scaled to be zero).</a:t>
            </a:r>
            <a:endParaRPr lang="en-AU" sz="1800" dirty="0"/>
          </a:p>
          <a:p>
            <a:r>
              <a:rPr lang="en-AU" sz="1800" dirty="0"/>
              <a:t>Optimal solution of a moral hazard model should prescribe:</a:t>
            </a:r>
          </a:p>
          <a:p>
            <a:pPr lvl="1"/>
            <a:r>
              <a:rPr lang="en-AU" sz="1600" dirty="0"/>
              <a:t>w*(x), which is the optimal wage function (remember that it is a function).</a:t>
            </a:r>
          </a:p>
          <a:p>
            <a:pPr lvl="1"/>
            <a:r>
              <a:rPr lang="en-AU" sz="1600" dirty="0"/>
              <a:t>a*, which is the optimal effort to be induced by the optimal contract. </a:t>
            </a:r>
          </a:p>
        </p:txBody>
      </p:sp>
      <p:sp>
        <p:nvSpPr>
          <p:cNvPr id="5" name="Text Placeholder 4"/>
          <p:cNvSpPr>
            <a:spLocks noGrp="1"/>
          </p:cNvSpPr>
          <p:nvPr>
            <p:ph type="body" sz="quarter" idx="13"/>
          </p:nvPr>
        </p:nvSpPr>
        <p:spPr/>
        <p:txBody>
          <a:bodyPr>
            <a:normAutofit/>
          </a:bodyPr>
          <a:lstStyle/>
          <a:p>
            <a:r>
              <a:rPr lang="en-AU" sz="1400" dirty="0"/>
              <a:t>A Canonical Moral Hazard Model</a:t>
            </a:r>
          </a:p>
        </p:txBody>
      </p:sp>
    </p:spTree>
    <p:extLst>
      <p:ext uri="{BB962C8B-B14F-4D97-AF65-F5344CB8AC3E}">
        <p14:creationId xmlns:p14="http://schemas.microsoft.com/office/powerpoint/2010/main" val="2138513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3.1 Auction FP contracts</a:t>
            </a:r>
          </a:p>
        </p:txBody>
      </p:sp>
      <p:sp>
        <p:nvSpPr>
          <p:cNvPr id="40963" name="Rectangle 3"/>
          <p:cNvSpPr>
            <a:spLocks noGrp="1" noChangeArrowheads="1"/>
          </p:cNvSpPr>
          <p:nvPr>
            <p:ph type="body" idx="1"/>
          </p:nvPr>
        </p:nvSpPr>
        <p:spPr/>
        <p:txBody>
          <a:bodyPr/>
          <a:lstStyle/>
          <a:p>
            <a:r>
              <a:rPr lang="en-US" dirty="0"/>
              <a:t>When auctioning FP contract is suitable to use:</a:t>
            </a:r>
          </a:p>
          <a:p>
            <a:pPr lvl="1"/>
            <a:r>
              <a:rPr lang="en-US" dirty="0"/>
              <a:t>The scope of the project activity is simple to specify, </a:t>
            </a:r>
          </a:p>
          <a:p>
            <a:pPr lvl="1"/>
            <a:r>
              <a:rPr lang="en-US" dirty="0"/>
              <a:t>A large number of suppliers that participate in bidding, </a:t>
            </a:r>
          </a:p>
          <a:p>
            <a:pPr lvl="1"/>
            <a:endParaRPr lang="en-US" dirty="0"/>
          </a:p>
          <a:p>
            <a:r>
              <a:rPr lang="en-US" dirty="0"/>
              <a:t>Disadvantage is that the upfront fee puts pressure on the cash flow of suppliers. </a:t>
            </a:r>
          </a:p>
          <a:p>
            <a:endParaRPr lang="en-US" sz="1500" dirty="0"/>
          </a:p>
        </p:txBody>
      </p:sp>
    </p:spTree>
    <p:extLst>
      <p:ext uri="{BB962C8B-B14F-4D97-AF65-F5344CB8AC3E}">
        <p14:creationId xmlns:p14="http://schemas.microsoft.com/office/powerpoint/2010/main" val="1960906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3.2 Multi-attribute Auction</a:t>
            </a:r>
          </a:p>
        </p:txBody>
      </p:sp>
      <p:sp>
        <p:nvSpPr>
          <p:cNvPr id="40963" name="Rectangle 3"/>
          <p:cNvSpPr>
            <a:spLocks noGrp="1" noChangeArrowheads="1"/>
          </p:cNvSpPr>
          <p:nvPr>
            <p:ph type="body" idx="1"/>
          </p:nvPr>
        </p:nvSpPr>
        <p:spPr/>
        <p:txBody>
          <a:bodyPr/>
          <a:lstStyle/>
          <a:p>
            <a:r>
              <a:rPr lang="en-US" sz="1800" dirty="0"/>
              <a:t>In reality, buyers concern about various attributes: cost, delivery performance, and capacity. </a:t>
            </a:r>
          </a:p>
          <a:p>
            <a:r>
              <a:rPr lang="en-US" sz="1800" dirty="0"/>
              <a:t>It requires the buyer to determine a scoring rule on these attributes or announce an object for the suppliers to bid.</a:t>
            </a:r>
          </a:p>
          <a:p>
            <a:r>
              <a:rPr lang="en-US" sz="1800" dirty="0"/>
              <a:t>The suppliers also possess multi-dimensional private information. The exact mechanism is difficult to solve. </a:t>
            </a:r>
          </a:p>
          <a:p>
            <a:pPr lvl="1"/>
            <a:r>
              <a:rPr lang="en-US" sz="1500" dirty="0"/>
              <a:t>Heuristics include the weighted score method with weights aligned with organisational needs. </a:t>
            </a:r>
          </a:p>
          <a:p>
            <a:pPr lvl="1"/>
            <a:r>
              <a:rPr lang="en-US" sz="1500" dirty="0"/>
              <a:t>For example, Score = w1</a:t>
            </a:r>
            <a:r>
              <a:rPr lang="en-AU" sz="1600" dirty="0">
                <a:latin typeface="Calibri" panose="020F0502020204030204" pitchFamily="34" charset="0"/>
                <a:cs typeface="Calibri" panose="020F0502020204030204" pitchFamily="34" charset="0"/>
              </a:rPr>
              <a:t> ∙ </a:t>
            </a:r>
            <a:r>
              <a:rPr lang="en-US" sz="1500" dirty="0"/>
              <a:t>Cost + w2</a:t>
            </a:r>
            <a:r>
              <a:rPr lang="en-AU" sz="1600" dirty="0">
                <a:latin typeface="Calibri" panose="020F0502020204030204" pitchFamily="34" charset="0"/>
                <a:cs typeface="Calibri" panose="020F0502020204030204" pitchFamily="34" charset="0"/>
              </a:rPr>
              <a:t> ∙ </a:t>
            </a:r>
            <a:r>
              <a:rPr lang="en-US" sz="1500" dirty="0"/>
              <a:t>Time +w3</a:t>
            </a:r>
            <a:r>
              <a:rPr lang="en-AU" sz="1600" dirty="0">
                <a:latin typeface="Calibri" panose="020F0502020204030204" pitchFamily="34" charset="0"/>
                <a:cs typeface="Calibri" panose="020F0502020204030204" pitchFamily="34" charset="0"/>
              </a:rPr>
              <a:t> ∙ </a:t>
            </a:r>
            <a:r>
              <a:rPr lang="en-US" sz="1500" dirty="0"/>
              <a:t>Quality + … , which is remarkably similar to the scoring rule for project selection. </a:t>
            </a:r>
          </a:p>
        </p:txBody>
      </p:sp>
    </p:spTree>
    <p:extLst>
      <p:ext uri="{BB962C8B-B14F-4D97-AF65-F5344CB8AC3E}">
        <p14:creationId xmlns:p14="http://schemas.microsoft.com/office/powerpoint/2010/main" val="538240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3.3 Double Auction</a:t>
            </a:r>
          </a:p>
        </p:txBody>
      </p:sp>
      <p:sp>
        <p:nvSpPr>
          <p:cNvPr id="40963" name="Rectangle 3"/>
          <p:cNvSpPr>
            <a:spLocks noGrp="1" noChangeArrowheads="1"/>
          </p:cNvSpPr>
          <p:nvPr>
            <p:ph type="body" idx="1"/>
          </p:nvPr>
        </p:nvSpPr>
        <p:spPr/>
        <p:txBody>
          <a:bodyPr/>
          <a:lstStyle/>
          <a:p>
            <a:r>
              <a:rPr lang="en-US" dirty="0"/>
              <a:t>Consider a one-buyer-one-seller model. The buyer bids a price B to buy the good whereas the seller bids a price S to sell the good. If B</a:t>
            </a:r>
            <a:r>
              <a:rPr lang="en-US" dirty="0">
                <a:latin typeface="Calibri" panose="020F0502020204030204" pitchFamily="34" charset="0"/>
                <a:cs typeface="Calibri" panose="020F0502020204030204" pitchFamily="34" charset="0"/>
              </a:rPr>
              <a:t>≥</a:t>
            </a:r>
            <a:r>
              <a:rPr lang="en-US" dirty="0"/>
              <a:t>S, a trade occurs and the good is changed hand at a settlement price (B+S)/2. If B&lt;S, no trade occurs. </a:t>
            </a:r>
          </a:p>
          <a:p>
            <a:pPr marL="0" indent="0">
              <a:buNone/>
            </a:pPr>
            <a:endParaRPr lang="en-US" dirty="0"/>
          </a:p>
          <a:p>
            <a:pPr marL="0" indent="0">
              <a:buNone/>
            </a:pPr>
            <a:r>
              <a:rPr lang="en-US" dirty="0"/>
              <a:t>Reference:</a:t>
            </a:r>
          </a:p>
          <a:p>
            <a:pPr marL="0" indent="0">
              <a:buNone/>
            </a:pPr>
            <a:r>
              <a:rPr lang="en-US" dirty="0"/>
              <a:t>Chatterjee, K., and W. Samuelson. (1983). “Bargaining under Incomplete Information.” </a:t>
            </a:r>
            <a:r>
              <a:rPr lang="en-US" i="1" dirty="0"/>
              <a:t>Operations Research</a:t>
            </a:r>
            <a:r>
              <a:rPr lang="en-US" dirty="0"/>
              <a:t>, 31, 835-51.</a:t>
            </a:r>
          </a:p>
          <a:p>
            <a:endParaRPr lang="en-US" sz="1500" dirty="0"/>
          </a:p>
        </p:txBody>
      </p:sp>
    </p:spTree>
    <p:extLst>
      <p:ext uri="{BB962C8B-B14F-4D97-AF65-F5344CB8AC3E}">
        <p14:creationId xmlns:p14="http://schemas.microsoft.com/office/powerpoint/2010/main" val="1542977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t>4. Contract Management Process</a:t>
            </a:r>
          </a:p>
        </p:txBody>
      </p:sp>
      <p:sp>
        <p:nvSpPr>
          <p:cNvPr id="35843" name="Rectangle 3"/>
          <p:cNvSpPr>
            <a:spLocks noGrp="1" noChangeArrowheads="1"/>
          </p:cNvSpPr>
          <p:nvPr>
            <p:ph type="body" idx="1"/>
          </p:nvPr>
        </p:nvSpPr>
        <p:spPr>
          <a:xfrm>
            <a:off x="1485900" y="1273969"/>
            <a:ext cx="6172200" cy="3320654"/>
          </a:xfrm>
        </p:spPr>
        <p:txBody>
          <a:bodyPr/>
          <a:lstStyle/>
          <a:p>
            <a:pPr marL="400050" indent="-400050">
              <a:buFontTx/>
              <a:buAutoNum type="arabicPeriod"/>
            </a:pPr>
            <a:r>
              <a:rPr lang="en-US"/>
              <a:t>Planning purchases and acquisitions</a:t>
            </a:r>
          </a:p>
          <a:p>
            <a:pPr marL="400050" indent="-400050">
              <a:buFontTx/>
              <a:buAutoNum type="arabicPeriod"/>
            </a:pPr>
            <a:r>
              <a:rPr lang="en-US"/>
              <a:t>Planning contracting</a:t>
            </a:r>
          </a:p>
          <a:p>
            <a:pPr marL="400050" indent="-400050">
              <a:buFontTx/>
              <a:buAutoNum type="arabicPeriod"/>
            </a:pPr>
            <a:r>
              <a:rPr lang="en-US"/>
              <a:t>Requesting seller responses</a:t>
            </a:r>
          </a:p>
          <a:p>
            <a:pPr marL="400050" indent="-400050">
              <a:buFontTx/>
              <a:buAutoNum type="arabicPeriod"/>
            </a:pPr>
            <a:r>
              <a:rPr lang="en-US"/>
              <a:t>Selecting sellers</a:t>
            </a:r>
          </a:p>
          <a:p>
            <a:pPr marL="400050" indent="-400050">
              <a:buFontTx/>
              <a:buAutoNum type="arabicPeriod"/>
            </a:pPr>
            <a:r>
              <a:rPr lang="en-US"/>
              <a:t>Administering the contract</a:t>
            </a:r>
          </a:p>
          <a:p>
            <a:pPr marL="400050" indent="-400050">
              <a:buFontTx/>
              <a:buAutoNum type="arabicPeriod"/>
            </a:pPr>
            <a:r>
              <a:rPr lang="en-US"/>
              <a:t>Closing the contract</a:t>
            </a:r>
          </a:p>
        </p:txBody>
      </p:sp>
      <p:pic>
        <p:nvPicPr>
          <p:cNvPr id="35844" name="Picture 4" descr="BS01594_"/>
          <p:cNvPicPr>
            <a:picLocks noChangeAspect="1" noChangeArrowheads="1"/>
          </p:cNvPicPr>
          <p:nvPr/>
        </p:nvPicPr>
        <p:blipFill>
          <a:blip r:embed="rId3" cstate="print"/>
          <a:srcRect/>
          <a:stretch>
            <a:fillRect/>
          </a:stretch>
        </p:blipFill>
        <p:spPr bwMode="auto">
          <a:xfrm flipH="1">
            <a:off x="5922169" y="3057525"/>
            <a:ext cx="1771650" cy="1724025"/>
          </a:xfrm>
          <a:prstGeom prst="rect">
            <a:avLst/>
          </a:prstGeom>
          <a:noFill/>
          <a:ln w="9525">
            <a:noFill/>
            <a:miter lim="800000"/>
            <a:headEnd/>
            <a:tailEnd/>
          </a:ln>
        </p:spPr>
      </p:pic>
    </p:spTree>
    <p:extLst>
      <p:ext uri="{BB962C8B-B14F-4D97-AF65-F5344CB8AC3E}">
        <p14:creationId xmlns:p14="http://schemas.microsoft.com/office/powerpoint/2010/main" val="373024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a:t>Contract from lawyer’s perspective</a:t>
            </a:r>
          </a:p>
        </p:txBody>
      </p:sp>
      <p:sp>
        <p:nvSpPr>
          <p:cNvPr id="36867" name="Rectangle 3"/>
          <p:cNvSpPr>
            <a:spLocks noGrp="1" noChangeArrowheads="1"/>
          </p:cNvSpPr>
          <p:nvPr>
            <p:ph type="body" idx="1"/>
          </p:nvPr>
        </p:nvSpPr>
        <p:spPr>
          <a:xfrm>
            <a:off x="1485900" y="1200151"/>
            <a:ext cx="6218635" cy="3394472"/>
          </a:xfrm>
        </p:spPr>
        <p:txBody>
          <a:bodyPr/>
          <a:lstStyle/>
          <a:p>
            <a:pPr eaLnBrk="1" hangingPunct="1">
              <a:spcBef>
                <a:spcPct val="45000"/>
              </a:spcBef>
            </a:pPr>
            <a:r>
              <a:rPr lang="en-US" sz="2100"/>
              <a:t>A formal agreement between two parties wherein the contractor obligates itself to perform a service and the client obligates itself to do something in return.</a:t>
            </a:r>
          </a:p>
          <a:p>
            <a:pPr lvl="1" eaLnBrk="1" hangingPunct="1">
              <a:spcBef>
                <a:spcPct val="45000"/>
              </a:spcBef>
            </a:pPr>
            <a:r>
              <a:rPr lang="en-US" sz="1800"/>
              <a:t>Defines the responsibilities of the parties, spells out the conditions of its operations.</a:t>
            </a:r>
          </a:p>
          <a:p>
            <a:pPr lvl="1" eaLnBrk="1" hangingPunct="1">
              <a:spcBef>
                <a:spcPct val="45000"/>
              </a:spcBef>
            </a:pPr>
            <a:r>
              <a:rPr lang="en-US" sz="1800"/>
              <a:t>Defines rights of the parties to each other.</a:t>
            </a:r>
          </a:p>
          <a:p>
            <a:pPr lvl="1" eaLnBrk="1" hangingPunct="1">
              <a:spcBef>
                <a:spcPct val="45000"/>
              </a:spcBef>
            </a:pPr>
            <a:r>
              <a:rPr lang="en-US" sz="1800"/>
              <a:t>Grants remedies to a party if the other party breaches its transactional obligations.</a:t>
            </a:r>
          </a:p>
        </p:txBody>
      </p:sp>
    </p:spTree>
    <p:extLst>
      <p:ext uri="{BB962C8B-B14F-4D97-AF65-F5344CB8AC3E}">
        <p14:creationId xmlns:p14="http://schemas.microsoft.com/office/powerpoint/2010/main" val="3757138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A Portfolio Management System</a:t>
            </a:r>
          </a:p>
        </p:txBody>
      </p:sp>
      <p:sp>
        <p:nvSpPr>
          <p:cNvPr id="124931" name="Rectangle 3"/>
          <p:cNvSpPr>
            <a:spLocks noGrp="1" noChangeArrowheads="1"/>
          </p:cNvSpPr>
          <p:nvPr>
            <p:ph type="body" idx="1"/>
          </p:nvPr>
        </p:nvSpPr>
        <p:spPr/>
        <p:txBody>
          <a:bodyPr/>
          <a:lstStyle/>
          <a:p>
            <a:pPr marL="166688" indent="-166688">
              <a:spcBef>
                <a:spcPct val="40000"/>
              </a:spcBef>
            </a:pPr>
            <a:r>
              <a:rPr lang="en-US" dirty="0"/>
              <a:t>Design of a supplier portfolio system:</a:t>
            </a:r>
          </a:p>
          <a:p>
            <a:pPr marL="429816" lvl="1" indent="-177404">
              <a:spcBef>
                <a:spcPct val="40000"/>
              </a:spcBef>
            </a:pPr>
            <a:r>
              <a:rPr lang="en-US" dirty="0"/>
              <a:t>Classification of suppliers</a:t>
            </a:r>
          </a:p>
          <a:p>
            <a:pPr marL="563166" lvl="2" indent="-177404">
              <a:spcBef>
                <a:spcPct val="40000"/>
              </a:spcBef>
            </a:pPr>
            <a:r>
              <a:rPr lang="en-US" dirty="0"/>
              <a:t>Strategic / non-strategic suppliers</a:t>
            </a:r>
          </a:p>
          <a:p>
            <a:pPr marL="429816" lvl="1" indent="-177404">
              <a:spcBef>
                <a:spcPct val="40000"/>
              </a:spcBef>
            </a:pPr>
            <a:r>
              <a:rPr lang="en-US" dirty="0"/>
              <a:t>Selection criteria depending upon classification</a:t>
            </a:r>
          </a:p>
          <a:p>
            <a:pPr marL="429816" lvl="1" indent="-177404">
              <a:spcBef>
                <a:spcPct val="40000"/>
              </a:spcBef>
            </a:pPr>
            <a:r>
              <a:rPr lang="en-US" dirty="0"/>
              <a:t>Evaluating suppliers</a:t>
            </a:r>
          </a:p>
          <a:p>
            <a:pPr marL="429816" lvl="1" indent="-177404">
              <a:spcBef>
                <a:spcPct val="40000"/>
              </a:spcBef>
            </a:pPr>
            <a:r>
              <a:rPr lang="en-US" dirty="0"/>
              <a:t>Managing the portfolio of suppliers.</a:t>
            </a:r>
          </a:p>
          <a:p>
            <a:pPr marL="166688" indent="-166688">
              <a:spcBef>
                <a:spcPct val="40000"/>
              </a:spcBef>
            </a:pPr>
            <a:endParaRPr lang="en-US" dirty="0"/>
          </a:p>
        </p:txBody>
      </p:sp>
    </p:spTree>
    <p:extLst>
      <p:ext uri="{BB962C8B-B14F-4D97-AF65-F5344CB8AC3E}">
        <p14:creationId xmlns:p14="http://schemas.microsoft.com/office/powerpoint/2010/main" val="2865515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Economist’s View on Outsourcing</a:t>
            </a:r>
          </a:p>
        </p:txBody>
      </p:sp>
      <p:sp>
        <p:nvSpPr>
          <p:cNvPr id="3" name="Content Placeholder 2"/>
          <p:cNvSpPr>
            <a:spLocks noGrp="1"/>
          </p:cNvSpPr>
          <p:nvPr>
            <p:ph idx="1"/>
          </p:nvPr>
        </p:nvSpPr>
        <p:spPr/>
        <p:txBody>
          <a:bodyPr>
            <a:normAutofit/>
          </a:bodyPr>
          <a:lstStyle/>
          <a:p>
            <a:pPr>
              <a:lnSpc>
                <a:spcPct val="80000"/>
              </a:lnSpc>
            </a:pPr>
            <a:r>
              <a:rPr lang="en-US" dirty="0"/>
              <a:t>Oliver E. Williamson, the shared recipient of 2009 Nobel Prize in Economic Sciences, is the pioneer of transaction-cost economics. He offered the following insights on outsourcing. </a:t>
            </a:r>
          </a:p>
          <a:p>
            <a:pPr lvl="1">
              <a:lnSpc>
                <a:spcPct val="80000"/>
              </a:lnSpc>
            </a:pPr>
            <a:r>
              <a:rPr lang="en-US" dirty="0"/>
              <a:t>On make-or-buy decision, he argued that, “the ‘make’ decision, which, as viewed from the TCE perspectives, is viewed as the organization form last resort.” </a:t>
            </a:r>
          </a:p>
          <a:p>
            <a:pPr lvl="1">
              <a:lnSpc>
                <a:spcPct val="80000"/>
              </a:lnSpc>
            </a:pPr>
            <a:r>
              <a:rPr lang="en-US" dirty="0"/>
              <a:t>On the governance structure of transactions, he argued that, “the ease of contracting varies with the attributes of the transaction, with special emphasis on whether preserving continuity between a particular buyer-seller pair is the source of added value.”</a:t>
            </a:r>
          </a:p>
          <a:p>
            <a:pPr lvl="1">
              <a:lnSpc>
                <a:spcPct val="80000"/>
              </a:lnSpc>
            </a:pPr>
            <a:r>
              <a:rPr lang="en-US" dirty="0"/>
              <a:t>“</a:t>
            </a:r>
            <a:r>
              <a:rPr lang="en-US" dirty="0">
                <a:solidFill>
                  <a:srgbClr val="0070C0"/>
                </a:solidFill>
              </a:rPr>
              <a:t>Asset specificity, uncertainty, and frequency of transactions </a:t>
            </a:r>
            <a:r>
              <a:rPr lang="en-US" dirty="0"/>
              <a:t>give rise to bilateral dependency.”       </a:t>
            </a:r>
          </a:p>
          <a:p>
            <a:pPr lvl="1">
              <a:lnSpc>
                <a:spcPct val="80000"/>
              </a:lnSpc>
            </a:pPr>
            <a:endParaRPr lang="en-US" dirty="0"/>
          </a:p>
          <a:p>
            <a:pPr lvl="1">
              <a:lnSpc>
                <a:spcPct val="80000"/>
              </a:lnSpc>
            </a:pPr>
            <a:endParaRPr lang="en-US" sz="1350" dirty="0"/>
          </a:p>
        </p:txBody>
      </p:sp>
    </p:spTree>
    <p:extLst>
      <p:ext uri="{BB962C8B-B14F-4D97-AF65-F5344CB8AC3E}">
        <p14:creationId xmlns:p14="http://schemas.microsoft.com/office/powerpoint/2010/main" val="1786256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Economist’s View on Outsourcing</a:t>
            </a:r>
          </a:p>
        </p:txBody>
      </p:sp>
      <p:sp>
        <p:nvSpPr>
          <p:cNvPr id="3" name="Content Placeholder 2"/>
          <p:cNvSpPr>
            <a:spLocks noGrp="1"/>
          </p:cNvSpPr>
          <p:nvPr>
            <p:ph idx="1"/>
          </p:nvPr>
        </p:nvSpPr>
        <p:spPr/>
        <p:txBody>
          <a:bodyPr>
            <a:normAutofit lnSpcReduction="10000"/>
          </a:bodyPr>
          <a:lstStyle/>
          <a:p>
            <a:pPr>
              <a:lnSpc>
                <a:spcPct val="80000"/>
              </a:lnSpc>
            </a:pPr>
            <a:r>
              <a:rPr lang="en-US" dirty="0"/>
              <a:t>Inefficiencies in buyer-seller relationship:</a:t>
            </a:r>
          </a:p>
          <a:p>
            <a:pPr lvl="1">
              <a:lnSpc>
                <a:spcPct val="80000"/>
              </a:lnSpc>
            </a:pPr>
            <a:r>
              <a:rPr lang="en-US" dirty="0" err="1">
                <a:solidFill>
                  <a:srgbClr val="0070C0"/>
                </a:solidFill>
              </a:rPr>
              <a:t>Unprogrammed</a:t>
            </a:r>
            <a:r>
              <a:rPr lang="en-US" dirty="0">
                <a:solidFill>
                  <a:srgbClr val="0070C0"/>
                </a:solidFill>
              </a:rPr>
              <a:t> adaptation</a:t>
            </a:r>
            <a:r>
              <a:rPr lang="en-US" dirty="0"/>
              <a:t>. Ex ante contracts are incomplete.</a:t>
            </a:r>
          </a:p>
          <a:p>
            <a:pPr lvl="1">
              <a:lnSpc>
                <a:spcPct val="80000"/>
              </a:lnSpc>
            </a:pPr>
            <a:r>
              <a:rPr lang="en-US" dirty="0">
                <a:solidFill>
                  <a:srgbClr val="0070C0"/>
                </a:solidFill>
              </a:rPr>
              <a:t>Lock-in</a:t>
            </a:r>
            <a:r>
              <a:rPr lang="en-US" dirty="0"/>
              <a:t>: Fundamental transformation, e.g., reduced number of suppliers or difficulties in finding a supplier with short notice. </a:t>
            </a:r>
          </a:p>
          <a:p>
            <a:pPr lvl="1">
              <a:lnSpc>
                <a:spcPct val="80000"/>
              </a:lnSpc>
            </a:pPr>
            <a:r>
              <a:rPr lang="en-US" dirty="0">
                <a:solidFill>
                  <a:srgbClr val="0070C0"/>
                </a:solidFill>
              </a:rPr>
              <a:t>Haggling</a:t>
            </a:r>
            <a:r>
              <a:rPr lang="en-US" dirty="0"/>
              <a:t>: Inefficient ex post bargaining because ex post contracts are incomplete.  </a:t>
            </a:r>
          </a:p>
          <a:p>
            <a:pPr lvl="1">
              <a:lnSpc>
                <a:spcPct val="80000"/>
              </a:lnSpc>
            </a:pPr>
            <a:endParaRPr lang="en-US" dirty="0"/>
          </a:p>
          <a:p>
            <a:pPr>
              <a:lnSpc>
                <a:spcPct val="80000"/>
              </a:lnSpc>
            </a:pPr>
            <a:r>
              <a:rPr lang="en-US" dirty="0"/>
              <a:t>References:</a:t>
            </a:r>
          </a:p>
          <a:p>
            <a:pPr lvl="1">
              <a:lnSpc>
                <a:spcPct val="80000"/>
              </a:lnSpc>
            </a:pPr>
            <a:r>
              <a:rPr lang="en-US" dirty="0"/>
              <a:t>Williamson, O. E. 1971. The vertical integration of production: Market failure considerations. American Economic Review, 61, 112-123.</a:t>
            </a:r>
          </a:p>
          <a:p>
            <a:pPr lvl="1">
              <a:lnSpc>
                <a:spcPct val="80000"/>
              </a:lnSpc>
            </a:pPr>
            <a:r>
              <a:rPr lang="en-US" dirty="0"/>
              <a:t>Williamson, O. E. 2008. Outsourcing: Transaction cost economics and supply chain management. Journal of Supply Chain Management, 44, 5-16.</a:t>
            </a:r>
          </a:p>
          <a:p>
            <a:pPr>
              <a:lnSpc>
                <a:spcPct val="80000"/>
              </a:lnSpc>
            </a:pPr>
            <a:endParaRPr lang="en-US" dirty="0"/>
          </a:p>
          <a:p>
            <a:pPr lvl="1">
              <a:lnSpc>
                <a:spcPct val="80000"/>
              </a:lnSpc>
            </a:pPr>
            <a:endParaRPr lang="en-US" dirty="0"/>
          </a:p>
          <a:p>
            <a:pPr lvl="1">
              <a:lnSpc>
                <a:spcPct val="80000"/>
              </a:lnSpc>
            </a:pPr>
            <a:endParaRPr lang="en-US" sz="1350" dirty="0"/>
          </a:p>
        </p:txBody>
      </p:sp>
    </p:spTree>
    <p:extLst>
      <p:ext uri="{BB962C8B-B14F-4D97-AF65-F5344CB8AC3E}">
        <p14:creationId xmlns:p14="http://schemas.microsoft.com/office/powerpoint/2010/main" val="2157234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9C0B-8982-4F84-9F78-3696079BF2A4}"/>
              </a:ext>
            </a:extLst>
          </p:cNvPr>
          <p:cNvSpPr>
            <a:spLocks noGrp="1"/>
          </p:cNvSpPr>
          <p:nvPr>
            <p:ph type="title"/>
          </p:nvPr>
        </p:nvSpPr>
        <p:spPr/>
        <p:txBody>
          <a:bodyPr/>
          <a:lstStyle/>
          <a:p>
            <a:r>
              <a:rPr lang="en-AU" dirty="0"/>
              <a:t>Outsourcing</a:t>
            </a:r>
          </a:p>
        </p:txBody>
      </p:sp>
      <p:sp>
        <p:nvSpPr>
          <p:cNvPr id="3" name="Content Placeholder 2">
            <a:extLst>
              <a:ext uri="{FF2B5EF4-FFF2-40B4-BE49-F238E27FC236}">
                <a16:creationId xmlns:a16="http://schemas.microsoft.com/office/drawing/2014/main" id="{102E5C8A-215B-4BE8-A924-56ECEB5778F0}"/>
              </a:ext>
            </a:extLst>
          </p:cNvPr>
          <p:cNvSpPr>
            <a:spLocks noGrp="1"/>
          </p:cNvSpPr>
          <p:nvPr>
            <p:ph idx="1"/>
          </p:nvPr>
        </p:nvSpPr>
        <p:spPr/>
        <p:txBody>
          <a:bodyPr/>
          <a:lstStyle/>
          <a:p>
            <a:r>
              <a:rPr lang="en-AU" sz="1600" dirty="0"/>
              <a:t>You just landed at the airport in an unfamiliar country late on night. You found a taxi driver who said that he was willing to take you to your hotel for A$20. It’s a reasonable rate, but then the driver stopped the car once you left the airport. You were in the middle of nowhere—no streetlights—and there were no other cars on the road. The driver informed you that he couldn’t possibly take you to the town for only A$20—but for A$30, paid now, he would be more than happy to. </a:t>
            </a:r>
          </a:p>
          <a:p>
            <a:r>
              <a:rPr lang="en-AU" sz="1600" dirty="0"/>
              <a:t>Is this circumstance a hold-up, according to Williamson’s views?</a:t>
            </a:r>
          </a:p>
          <a:p>
            <a:r>
              <a:rPr lang="en-AU" sz="1600" dirty="0"/>
              <a:t>What do you do?</a:t>
            </a:r>
          </a:p>
          <a:p>
            <a:pPr lvl="1"/>
            <a:r>
              <a:rPr lang="en-AU" sz="1600" dirty="0"/>
              <a:t>Pay A$30 immediately.</a:t>
            </a:r>
          </a:p>
          <a:p>
            <a:pPr lvl="1"/>
            <a:r>
              <a:rPr lang="en-AU" sz="1600" dirty="0"/>
              <a:t>Get out and find another ride.</a:t>
            </a:r>
          </a:p>
          <a:p>
            <a:pPr lvl="1"/>
            <a:r>
              <a:rPr lang="en-AU" sz="1600" dirty="0"/>
              <a:t>Pretend to agree to pay A$30 but when you get to the hotel, pay only A$20 and explain that the driver acts unethically. </a:t>
            </a:r>
          </a:p>
          <a:p>
            <a:pPr lvl="1"/>
            <a:endParaRPr lang="en-AU" sz="1600" dirty="0"/>
          </a:p>
        </p:txBody>
      </p:sp>
      <p:sp>
        <p:nvSpPr>
          <p:cNvPr id="4" name="Text Placeholder 3">
            <a:extLst>
              <a:ext uri="{FF2B5EF4-FFF2-40B4-BE49-F238E27FC236}">
                <a16:creationId xmlns:a16="http://schemas.microsoft.com/office/drawing/2014/main" id="{A535E4AC-7E9B-42F5-BE41-80706A25795C}"/>
              </a:ext>
            </a:extLst>
          </p:cNvPr>
          <p:cNvSpPr>
            <a:spLocks noGrp="1"/>
          </p:cNvSpPr>
          <p:nvPr>
            <p:ph type="body" sz="quarter" idx="13"/>
          </p:nvPr>
        </p:nvSpPr>
        <p:spPr/>
        <p:txBody>
          <a:bodyPr/>
          <a:lstStyle/>
          <a:p>
            <a:r>
              <a:rPr lang="en-AU" dirty="0"/>
              <a:t>A real-life example to illustrate Williamson’s views on outsourcing</a:t>
            </a:r>
          </a:p>
        </p:txBody>
      </p:sp>
    </p:spTree>
    <p:extLst>
      <p:ext uri="{BB962C8B-B14F-4D97-AF65-F5344CB8AC3E}">
        <p14:creationId xmlns:p14="http://schemas.microsoft.com/office/powerpoint/2010/main" val="4271896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9C0B-8982-4F84-9F78-3696079BF2A4}"/>
              </a:ext>
            </a:extLst>
          </p:cNvPr>
          <p:cNvSpPr>
            <a:spLocks noGrp="1"/>
          </p:cNvSpPr>
          <p:nvPr>
            <p:ph type="title"/>
          </p:nvPr>
        </p:nvSpPr>
        <p:spPr/>
        <p:txBody>
          <a:bodyPr/>
          <a:lstStyle/>
          <a:p>
            <a:r>
              <a:rPr lang="en-AU" dirty="0"/>
              <a:t>Outsourcing</a:t>
            </a:r>
          </a:p>
        </p:txBody>
      </p:sp>
      <p:sp>
        <p:nvSpPr>
          <p:cNvPr id="3" name="Content Placeholder 2">
            <a:extLst>
              <a:ext uri="{FF2B5EF4-FFF2-40B4-BE49-F238E27FC236}">
                <a16:creationId xmlns:a16="http://schemas.microsoft.com/office/drawing/2014/main" id="{102E5C8A-215B-4BE8-A924-56ECEB5778F0}"/>
              </a:ext>
            </a:extLst>
          </p:cNvPr>
          <p:cNvSpPr>
            <a:spLocks noGrp="1"/>
          </p:cNvSpPr>
          <p:nvPr>
            <p:ph idx="1"/>
          </p:nvPr>
        </p:nvSpPr>
        <p:spPr/>
        <p:txBody>
          <a:bodyPr/>
          <a:lstStyle/>
          <a:p>
            <a:r>
              <a:rPr lang="en-AU" sz="1600" dirty="0"/>
              <a:t>An American buyer bought shampoos from a factory in an Asian country and re-sold them to various hotel chains operating in USA. Each shampoo needs a plastic bottle. The American buyer and the factory owner played the game of deception (cat and mouse) for several years.</a:t>
            </a:r>
          </a:p>
          <a:p>
            <a:r>
              <a:rPr lang="en-AU" sz="1600" dirty="0"/>
              <a:t>Prior to August when the major shipment for Christmas departs, the American buyer talked the factory owner into believing that a large order would be placed for Christmas. To prepare for such a large order, it would make sense to pre-stock plastic bottles, which were pretty cheap but took long lead time to procure. </a:t>
            </a:r>
          </a:p>
          <a:p>
            <a:r>
              <a:rPr lang="en-AU" sz="1600" dirty="0"/>
              <a:t>Once the factory owner pre-stocked the bottles, the American buyer changed the attitude in bargaining for other products. The large order for shampoo was not materialized and the factory owner (rather than the buyer) was held-up.            </a:t>
            </a:r>
          </a:p>
        </p:txBody>
      </p:sp>
      <p:sp>
        <p:nvSpPr>
          <p:cNvPr id="4" name="Text Placeholder 3">
            <a:extLst>
              <a:ext uri="{FF2B5EF4-FFF2-40B4-BE49-F238E27FC236}">
                <a16:creationId xmlns:a16="http://schemas.microsoft.com/office/drawing/2014/main" id="{A535E4AC-7E9B-42F5-BE41-80706A25795C}"/>
              </a:ext>
            </a:extLst>
          </p:cNvPr>
          <p:cNvSpPr>
            <a:spLocks noGrp="1"/>
          </p:cNvSpPr>
          <p:nvPr>
            <p:ph type="body" sz="quarter" idx="13"/>
          </p:nvPr>
        </p:nvSpPr>
        <p:spPr/>
        <p:txBody>
          <a:bodyPr/>
          <a:lstStyle/>
          <a:p>
            <a:r>
              <a:rPr lang="en-AU" dirty="0"/>
              <a:t>A real-life example about avoiding being held up</a:t>
            </a:r>
          </a:p>
        </p:txBody>
      </p:sp>
    </p:spTree>
    <p:extLst>
      <p:ext uri="{BB962C8B-B14F-4D97-AF65-F5344CB8AC3E}">
        <p14:creationId xmlns:p14="http://schemas.microsoft.com/office/powerpoint/2010/main" val="2557994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dirty="0"/>
              <a:t>Two approaches to solving a moral hazard model:</a:t>
            </a:r>
          </a:p>
          <a:p>
            <a:pPr lvl="1"/>
            <a:r>
              <a:rPr lang="en-AU" sz="1800" dirty="0"/>
              <a:t>Indirect approach</a:t>
            </a:r>
          </a:p>
          <a:p>
            <a:pPr lvl="2"/>
            <a:r>
              <a:rPr lang="en-AU" sz="1600" dirty="0" err="1"/>
              <a:t>Stackelberg</a:t>
            </a:r>
            <a:r>
              <a:rPr lang="en-AU" sz="1600" dirty="0"/>
              <a:t> game wherein the principal is the first mover who offers a contract w(x) and then the agent determines the best level of effort to exert.</a:t>
            </a:r>
          </a:p>
          <a:p>
            <a:pPr lvl="2"/>
            <a:r>
              <a:rPr lang="en-AU" sz="1600" dirty="0"/>
              <a:t>This approach involves a sequential equilibrium or dynamic programming backward induction.</a:t>
            </a:r>
            <a:endParaRPr lang="en-AU" sz="1800" dirty="0"/>
          </a:p>
          <a:p>
            <a:pPr lvl="1"/>
            <a:r>
              <a:rPr lang="en-AU" sz="1800" dirty="0">
                <a:solidFill>
                  <a:srgbClr val="0B02BE"/>
                </a:solidFill>
              </a:rPr>
              <a:t>Direct approach</a:t>
            </a:r>
          </a:p>
          <a:p>
            <a:pPr lvl="2"/>
            <a:r>
              <a:rPr lang="en-AU" sz="1600" dirty="0"/>
              <a:t>More popular in economics literature. It gives rise to a set of </a:t>
            </a:r>
            <a:r>
              <a:rPr lang="en-AU" sz="1600" dirty="0">
                <a:solidFill>
                  <a:srgbClr val="0B02BE"/>
                </a:solidFill>
              </a:rPr>
              <a:t>incentive compatibility (IC) </a:t>
            </a:r>
            <a:r>
              <a:rPr lang="en-AU" sz="1600" dirty="0"/>
              <a:t>constraints that predict how the agent will react to the offered contract. The optimization problem is solved in a single-stage (without any backward induction or sequential analysis).</a:t>
            </a:r>
          </a:p>
        </p:txBody>
      </p:sp>
      <p:sp>
        <p:nvSpPr>
          <p:cNvPr id="5" name="Text Placeholder 4"/>
          <p:cNvSpPr>
            <a:spLocks noGrp="1"/>
          </p:cNvSpPr>
          <p:nvPr>
            <p:ph type="body" sz="quarter" idx="13"/>
          </p:nvPr>
        </p:nvSpPr>
        <p:spPr/>
        <p:txBody>
          <a:bodyPr>
            <a:normAutofit/>
          </a:bodyPr>
          <a:lstStyle/>
          <a:p>
            <a:r>
              <a:rPr lang="en-AU" sz="1400" dirty="0"/>
              <a:t>A Canonical Moral Hazard Model</a:t>
            </a:r>
          </a:p>
        </p:txBody>
      </p:sp>
    </p:spTree>
    <p:extLst>
      <p:ext uri="{BB962C8B-B14F-4D97-AF65-F5344CB8AC3E}">
        <p14:creationId xmlns:p14="http://schemas.microsoft.com/office/powerpoint/2010/main" val="323702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Economist’s View on Outsourcing</a:t>
            </a:r>
          </a:p>
        </p:txBody>
      </p:sp>
      <p:sp>
        <p:nvSpPr>
          <p:cNvPr id="3" name="Content Placeholder 2"/>
          <p:cNvSpPr>
            <a:spLocks noGrp="1"/>
          </p:cNvSpPr>
          <p:nvPr>
            <p:ph idx="1"/>
          </p:nvPr>
        </p:nvSpPr>
        <p:spPr/>
        <p:txBody>
          <a:bodyPr>
            <a:normAutofit/>
          </a:bodyPr>
          <a:lstStyle/>
          <a:p>
            <a:pPr>
              <a:lnSpc>
                <a:spcPct val="80000"/>
              </a:lnSpc>
            </a:pPr>
            <a:r>
              <a:rPr lang="en-US" dirty="0"/>
              <a:t>With outsourcing, firms can </a:t>
            </a:r>
          </a:p>
          <a:p>
            <a:pPr lvl="1">
              <a:lnSpc>
                <a:spcPct val="80000"/>
              </a:lnSpc>
            </a:pPr>
            <a:r>
              <a:rPr lang="en-US" sz="1600" dirty="0"/>
              <a:t>Focus on core competency.</a:t>
            </a:r>
          </a:p>
          <a:p>
            <a:pPr lvl="1">
              <a:lnSpc>
                <a:spcPct val="80000"/>
              </a:lnSpc>
            </a:pPr>
            <a:r>
              <a:rPr lang="en-US" sz="1600" dirty="0"/>
              <a:t>Increase flexibilities by using the supplier’s technical knowledge. </a:t>
            </a:r>
          </a:p>
          <a:p>
            <a:r>
              <a:rPr lang="en-US" dirty="0"/>
              <a:t>Effective contract management can achieve high level of supply chain efficiency and mitigate “silo” behaviors. </a:t>
            </a:r>
          </a:p>
          <a:p>
            <a:pPr lvl="1"/>
            <a:r>
              <a:rPr lang="en-US" sz="1600" dirty="0"/>
              <a:t>Supply chain contracting is not an exact science. </a:t>
            </a:r>
          </a:p>
          <a:p>
            <a:pPr lvl="1"/>
            <a:r>
              <a:rPr lang="en-US" sz="1600" dirty="0"/>
              <a:t>Abuses of supply chain contracts are repeatedly exposed in the news media. </a:t>
            </a:r>
          </a:p>
          <a:p>
            <a:pPr lvl="1"/>
            <a:r>
              <a:rPr lang="en-US" sz="1600" dirty="0"/>
              <a:t>Effective negotiation is important.</a:t>
            </a:r>
          </a:p>
          <a:p>
            <a:pPr>
              <a:lnSpc>
                <a:spcPct val="80000"/>
              </a:lnSpc>
            </a:pPr>
            <a:endParaRPr lang="en-US" dirty="0"/>
          </a:p>
          <a:p>
            <a:pPr lvl="1">
              <a:lnSpc>
                <a:spcPct val="80000"/>
              </a:lnSpc>
            </a:pPr>
            <a:endParaRPr lang="en-US" sz="1350" dirty="0"/>
          </a:p>
        </p:txBody>
      </p:sp>
    </p:spTree>
    <p:extLst>
      <p:ext uri="{BB962C8B-B14F-4D97-AF65-F5344CB8AC3E}">
        <p14:creationId xmlns:p14="http://schemas.microsoft.com/office/powerpoint/2010/main" val="3155460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Economist’s View on Outsourcing</a:t>
            </a:r>
          </a:p>
        </p:txBody>
      </p:sp>
      <p:sp>
        <p:nvSpPr>
          <p:cNvPr id="3" name="Content Placeholder 2"/>
          <p:cNvSpPr>
            <a:spLocks noGrp="1"/>
          </p:cNvSpPr>
          <p:nvPr>
            <p:ph idx="1"/>
          </p:nvPr>
        </p:nvSpPr>
        <p:spPr>
          <a:xfrm>
            <a:off x="250825" y="889518"/>
            <a:ext cx="8662989" cy="3950373"/>
          </a:xfrm>
        </p:spPr>
        <p:txBody>
          <a:bodyPr>
            <a:normAutofit fontScale="92500" lnSpcReduction="10000"/>
          </a:bodyPr>
          <a:lstStyle/>
          <a:p>
            <a:pPr>
              <a:lnSpc>
                <a:spcPct val="80000"/>
              </a:lnSpc>
            </a:pPr>
            <a:r>
              <a:rPr lang="en-US" dirty="0"/>
              <a:t>Who should own the property right and determine the contract parameters?</a:t>
            </a:r>
          </a:p>
          <a:p>
            <a:pPr lvl="1">
              <a:lnSpc>
                <a:spcPct val="80000"/>
              </a:lnSpc>
            </a:pPr>
            <a:r>
              <a:rPr lang="en-US" dirty="0"/>
              <a:t>Grossman and Hart (1986) argue that there is </a:t>
            </a:r>
            <a:r>
              <a:rPr lang="en-US" b="1" dirty="0"/>
              <a:t>symmetry of control:</a:t>
            </a:r>
          </a:p>
          <a:p>
            <a:pPr lvl="2">
              <a:spcBef>
                <a:spcPts val="1200"/>
              </a:spcBef>
              <a:buFont typeface="Wingdings" pitchFamily="2" charset="2"/>
              <a:buChar char="Ø"/>
            </a:pPr>
            <a:r>
              <a:rPr lang="en-US" dirty="0"/>
              <a:t>When residual rights are purchased by 1 party, they are lost by a 2</a:t>
            </a:r>
            <a:r>
              <a:rPr lang="en-US" baseline="30000" dirty="0"/>
              <a:t>nd</a:t>
            </a:r>
            <a:r>
              <a:rPr lang="en-US" dirty="0"/>
              <a:t> party, and this leads to </a:t>
            </a:r>
            <a:r>
              <a:rPr lang="en-US" dirty="0">
                <a:sym typeface="Wingdings" pitchFamily="2" charset="2"/>
              </a:rPr>
              <a:t>distortions</a:t>
            </a:r>
          </a:p>
          <a:p>
            <a:pPr lvl="2">
              <a:spcBef>
                <a:spcPts val="1200"/>
              </a:spcBef>
              <a:buFont typeface="Wingdings" pitchFamily="2" charset="2"/>
              <a:buChar char="Ø"/>
            </a:pPr>
            <a:r>
              <a:rPr lang="en-US" dirty="0">
                <a:sym typeface="Wingdings" pitchFamily="2" charset="2"/>
              </a:rPr>
              <a:t>Opportunistic and distortionary behaviors are not removed, only shifted from one party to another party.</a:t>
            </a:r>
            <a:endParaRPr lang="en-US" dirty="0"/>
          </a:p>
          <a:p>
            <a:pPr>
              <a:lnSpc>
                <a:spcPct val="80000"/>
              </a:lnSpc>
            </a:pPr>
            <a:r>
              <a:rPr lang="en-US" dirty="0"/>
              <a:t>References:</a:t>
            </a:r>
          </a:p>
          <a:p>
            <a:pPr lvl="1">
              <a:lnSpc>
                <a:spcPct val="80000"/>
              </a:lnSpc>
            </a:pPr>
            <a:r>
              <a:rPr lang="en-AU" dirty="0"/>
              <a:t>Sanford J. Grossman and Oliver Hart, 1986, The Costs and Benefits of Ownership: A Theory of Vertical and Lateral Integration, </a:t>
            </a:r>
            <a:r>
              <a:rPr lang="en-AU" i="1" dirty="0"/>
              <a:t>Journal of Political Economy</a:t>
            </a:r>
            <a:r>
              <a:rPr lang="en-AU" dirty="0"/>
              <a:t>, 691-719.</a:t>
            </a:r>
            <a:endParaRPr lang="en-US" dirty="0"/>
          </a:p>
          <a:p>
            <a:pPr lvl="1"/>
            <a:r>
              <a:rPr lang="en-AU" dirty="0"/>
              <a:t>Oliver Hart and John Moore, 1990, Property Rights and the Nature of the Firm</a:t>
            </a:r>
            <a:r>
              <a:rPr lang="en-AU" b="1" dirty="0"/>
              <a:t>, </a:t>
            </a:r>
            <a:r>
              <a:rPr lang="en-AU" i="1" dirty="0"/>
              <a:t>Journal of Political Economy, </a:t>
            </a:r>
            <a:r>
              <a:rPr lang="en-AU" dirty="0"/>
              <a:t>Vol. 98, No. 6, pp. 1119-1158. </a:t>
            </a:r>
          </a:p>
          <a:p>
            <a:pPr>
              <a:lnSpc>
                <a:spcPct val="80000"/>
              </a:lnSpc>
            </a:pPr>
            <a:endParaRPr lang="en-US" dirty="0"/>
          </a:p>
          <a:p>
            <a:pPr lvl="1">
              <a:lnSpc>
                <a:spcPct val="80000"/>
              </a:lnSpc>
            </a:pPr>
            <a:endParaRPr lang="en-US" dirty="0"/>
          </a:p>
          <a:p>
            <a:pPr lvl="1">
              <a:lnSpc>
                <a:spcPct val="80000"/>
              </a:lnSpc>
            </a:pPr>
            <a:endParaRPr lang="en-US" sz="1350" dirty="0"/>
          </a:p>
        </p:txBody>
      </p:sp>
    </p:spTree>
    <p:extLst>
      <p:ext uri="{BB962C8B-B14F-4D97-AF65-F5344CB8AC3E}">
        <p14:creationId xmlns:p14="http://schemas.microsoft.com/office/powerpoint/2010/main" val="335113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Economist’s View on Outsourcing</a:t>
            </a:r>
            <a:endParaRPr lang="en-US" dirty="0"/>
          </a:p>
        </p:txBody>
      </p:sp>
      <p:sp>
        <p:nvSpPr>
          <p:cNvPr id="3" name="Content Placeholder 2"/>
          <p:cNvSpPr>
            <a:spLocks noGrp="1"/>
          </p:cNvSpPr>
          <p:nvPr>
            <p:ph idx="1"/>
          </p:nvPr>
        </p:nvSpPr>
        <p:spPr>
          <a:xfrm>
            <a:off x="457200" y="889518"/>
            <a:ext cx="8229600" cy="3704707"/>
          </a:xfrm>
        </p:spPr>
        <p:txBody>
          <a:bodyPr/>
          <a:lstStyle/>
          <a:p>
            <a:r>
              <a:rPr lang="en-US" dirty="0"/>
              <a:t>The following tradeoffs emerged: </a:t>
            </a:r>
          </a:p>
          <a:p>
            <a:pPr lvl="1"/>
            <a:r>
              <a:rPr lang="en-US" dirty="0"/>
              <a:t>When is firm 1 control desirable? </a:t>
            </a:r>
          </a:p>
          <a:p>
            <a:pPr lvl="2"/>
            <a:r>
              <a:rPr lang="en-US" dirty="0"/>
              <a:t>When firm 1’s </a:t>
            </a:r>
            <a:r>
              <a:rPr lang="en-US" i="1" dirty="0"/>
              <a:t>ex ante </a:t>
            </a:r>
            <a:r>
              <a:rPr lang="en-US" dirty="0"/>
              <a:t>investment is more important than firm 2’s, and when over-investment by firm 1 is less severe problem than under-investment by firm 1</a:t>
            </a:r>
          </a:p>
          <a:p>
            <a:pPr lvl="1"/>
            <a:r>
              <a:rPr lang="en-US" dirty="0"/>
              <a:t>When is firm 2 control desirable? </a:t>
            </a:r>
          </a:p>
          <a:p>
            <a:pPr lvl="2"/>
            <a:r>
              <a:rPr lang="en-US" dirty="0"/>
              <a:t>When same  conditions above are satisfied for firm 2</a:t>
            </a:r>
          </a:p>
          <a:p>
            <a:pPr lvl="1"/>
            <a:r>
              <a:rPr lang="en-US" dirty="0"/>
              <a:t>When is non-integration desirable? </a:t>
            </a:r>
          </a:p>
          <a:p>
            <a:pPr lvl="2"/>
            <a:r>
              <a:rPr lang="en-US" dirty="0"/>
              <a:t>When firm 1 and firm 2 investments are equally important (preferable for both to be at a medium level)</a:t>
            </a:r>
          </a:p>
          <a:p>
            <a:pPr lvl="1"/>
            <a:r>
              <a:rPr lang="en-US" b="1" dirty="0"/>
              <a:t>Main result</a:t>
            </a:r>
            <a:r>
              <a:rPr lang="en-US" dirty="0"/>
              <a:t>: Optimal ownership structure is chosen to minimize overall loss in surplus that is due to investment distortions</a:t>
            </a:r>
          </a:p>
          <a:p>
            <a:endParaRPr lang="en-US" dirty="0"/>
          </a:p>
        </p:txBody>
      </p:sp>
    </p:spTree>
    <p:extLst>
      <p:ext uri="{BB962C8B-B14F-4D97-AF65-F5344CB8AC3E}">
        <p14:creationId xmlns:p14="http://schemas.microsoft.com/office/powerpoint/2010/main" val="1005039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7707453-8556-4695-AEB2-5693B0C898C5}"/>
              </a:ext>
            </a:extLst>
          </p:cNvPr>
          <p:cNvSpPr>
            <a:spLocks noGrp="1" noChangeArrowheads="1"/>
          </p:cNvSpPr>
          <p:nvPr>
            <p:ph type="title"/>
          </p:nvPr>
        </p:nvSpPr>
        <p:spPr>
          <a:xfrm>
            <a:off x="1484710" y="209550"/>
            <a:ext cx="6174581" cy="788194"/>
          </a:xfrm>
          <a:noFill/>
        </p:spPr>
        <p:txBody>
          <a:bodyPr/>
          <a:lstStyle/>
          <a:p>
            <a:pPr eaLnBrk="1" hangingPunct="1"/>
            <a:r>
              <a:rPr lang="en-US" altLang="en-US" sz="3000"/>
              <a:t>Project Partnering Charter</a:t>
            </a:r>
          </a:p>
        </p:txBody>
      </p:sp>
      <p:sp>
        <p:nvSpPr>
          <p:cNvPr id="20483" name="Text Box 3">
            <a:extLst>
              <a:ext uri="{FF2B5EF4-FFF2-40B4-BE49-F238E27FC236}">
                <a16:creationId xmlns:a16="http://schemas.microsoft.com/office/drawing/2014/main" id="{801A8509-FC18-444E-85F6-8404AA403123}"/>
              </a:ext>
            </a:extLst>
          </p:cNvPr>
          <p:cNvSpPr txBox="1">
            <a:spLocks noChangeArrowheads="1"/>
          </p:cNvSpPr>
          <p:nvPr/>
        </p:nvSpPr>
        <p:spPr bwMode="auto">
          <a:xfrm>
            <a:off x="6698457" y="4629150"/>
            <a:ext cx="9596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r>
              <a:rPr lang="en-US" altLang="en-US" sz="900" b="1">
                <a:solidFill>
                  <a:srgbClr val="006666"/>
                </a:solidFill>
              </a:rPr>
              <a:t>FIGURE 12.2</a:t>
            </a:r>
          </a:p>
        </p:txBody>
      </p:sp>
      <p:pic>
        <p:nvPicPr>
          <p:cNvPr id="120836" name="Picture 4">
            <a:extLst>
              <a:ext uri="{FF2B5EF4-FFF2-40B4-BE49-F238E27FC236}">
                <a16:creationId xmlns:a16="http://schemas.microsoft.com/office/drawing/2014/main" id="{4FA9E1F7-E35F-4AEA-BE30-F2739120E6C0}"/>
              </a:ext>
            </a:extLst>
          </p:cNvPr>
          <p:cNvPicPr>
            <a:picLocks noChangeAspect="1" noChangeArrowheads="1"/>
          </p:cNvPicPr>
          <p:nvPr/>
        </p:nvPicPr>
        <p:blipFill>
          <a:blip r:embed="rId3"/>
          <a:srcRect/>
          <a:stretch>
            <a:fillRect/>
          </a:stretch>
        </p:blipFill>
        <p:spPr bwMode="auto">
          <a:xfrm>
            <a:off x="2102644" y="991791"/>
            <a:ext cx="4907756" cy="3539728"/>
          </a:xfrm>
          <a:prstGeom prst="rect">
            <a:avLst/>
          </a:prstGeom>
          <a:noFill/>
          <a:ln w="3175">
            <a:solidFill>
              <a:schemeClr val="tx1"/>
            </a:solidFill>
            <a:miter lim="800000"/>
            <a:headEnd/>
            <a:tailEnd/>
          </a:ln>
          <a:effectLst>
            <a:outerShdw dist="107763" dir="2700000" algn="ctr" rotWithShape="0">
              <a:srgbClr val="EAEAEA"/>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dissolve">
                                      <p:cBhvr>
                                        <p:cTn id="7"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p>
        </p:txBody>
      </p:sp>
    </p:spTree>
    <p:extLst>
      <p:ext uri="{BB962C8B-B14F-4D97-AF65-F5344CB8AC3E}">
        <p14:creationId xmlns:p14="http://schemas.microsoft.com/office/powerpoint/2010/main" val="156626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indent="-285750"/>
                <a:r>
                  <a:rPr lang="en-AU" sz="1800" dirty="0"/>
                  <a:t>To determine the principal’s optimal offer, it is useful to think of that the principal proposes an effort level </a:t>
                </a:r>
                <a:r>
                  <a:rPr lang="en-AU" sz="1800" i="1" dirty="0">
                    <a:solidFill>
                      <a:srgbClr val="0000FF"/>
                    </a:solidFill>
                    <a:latin typeface="Times New Roman" panose="02020603050405020304" pitchFamily="18" charset="0"/>
                    <a:cs typeface="Times New Roman" panose="02020603050405020304" pitchFamily="18" charset="0"/>
                  </a:rPr>
                  <a:t>a</a:t>
                </a:r>
                <a:r>
                  <a:rPr lang="en-AU" sz="1800" dirty="0"/>
                  <a:t> along with an incentive reward </a:t>
                </a:r>
                <a:r>
                  <a:rPr lang="en-AU" sz="1800" i="1" dirty="0">
                    <a:solidFill>
                      <a:srgbClr val="0000FF"/>
                    </a:solidFill>
                    <a:latin typeface="Times New Roman" panose="02020603050405020304" pitchFamily="18" charset="0"/>
                    <a:cs typeface="Times New Roman" panose="02020603050405020304" pitchFamily="18" charset="0"/>
                  </a:rPr>
                  <a:t>w</a:t>
                </a:r>
                <a:r>
                  <a:rPr lang="en-AU" sz="1800" dirty="0">
                    <a:solidFill>
                      <a:srgbClr val="0000FF"/>
                    </a:solidFill>
                  </a:rPr>
                  <a:t>(</a:t>
                </a:r>
                <a:r>
                  <a:rPr lang="en-AU" sz="1800" i="1" dirty="0">
                    <a:solidFill>
                      <a:srgbClr val="0000FF"/>
                    </a:solidFill>
                    <a:latin typeface="Times New Roman" panose="02020603050405020304" pitchFamily="18" charset="0"/>
                    <a:cs typeface="Times New Roman" panose="02020603050405020304" pitchFamily="18" charset="0"/>
                  </a:rPr>
                  <a:t>x</a:t>
                </a:r>
                <a:r>
                  <a:rPr lang="en-AU" sz="1800" dirty="0">
                    <a:solidFill>
                      <a:srgbClr val="0000FF"/>
                    </a:solidFill>
                  </a:rPr>
                  <a:t>)</a:t>
                </a:r>
                <a:r>
                  <a:rPr lang="en-AU" sz="1800" dirty="0"/>
                  <a:t> such that the agent is happy to choose </a:t>
                </a:r>
                <a:r>
                  <a:rPr lang="en-AU" sz="1800" i="1" dirty="0">
                    <a:latin typeface="Times New Roman" panose="02020603050405020304" pitchFamily="18" charset="0"/>
                    <a:cs typeface="Times New Roman" panose="02020603050405020304" pitchFamily="18" charset="0"/>
                  </a:rPr>
                  <a:t>a</a:t>
                </a:r>
                <a:r>
                  <a:rPr lang="en-AU" sz="1800" dirty="0"/>
                  <a:t>, meaning that </a:t>
                </a:r>
                <a:r>
                  <a:rPr lang="en-AU" sz="1800" i="1" dirty="0">
                    <a:latin typeface="Times New Roman" panose="02020603050405020304" pitchFamily="18" charset="0"/>
                    <a:cs typeface="Times New Roman" panose="02020603050405020304" pitchFamily="18" charset="0"/>
                  </a:rPr>
                  <a:t>w</a:t>
                </a:r>
                <a:r>
                  <a:rPr lang="en-AU" sz="1800" dirty="0"/>
                  <a:t>(</a:t>
                </a:r>
                <a:r>
                  <a:rPr lang="en-AU" sz="1800" i="1" dirty="0">
                    <a:latin typeface="Times New Roman" panose="02020603050405020304" pitchFamily="18" charset="0"/>
                    <a:cs typeface="Times New Roman" panose="02020603050405020304" pitchFamily="18" charset="0"/>
                  </a:rPr>
                  <a:t>x</a:t>
                </a:r>
                <a:r>
                  <a:rPr lang="en-AU" sz="1800" dirty="0"/>
                  <a:t>)</a:t>
                </a:r>
                <a:r>
                  <a:rPr lang="en-AU" sz="1800" dirty="0">
                    <a:solidFill>
                      <a:srgbClr val="0000FF"/>
                    </a:solidFill>
                  </a:rPr>
                  <a:t> </a:t>
                </a:r>
                <a:r>
                  <a:rPr lang="en-AU" sz="1800" dirty="0"/>
                  <a:t>is </a:t>
                </a:r>
                <a:r>
                  <a:rPr lang="en-AU" sz="1800" dirty="0">
                    <a:solidFill>
                      <a:srgbClr val="0000FF"/>
                    </a:solidFill>
                  </a:rPr>
                  <a:t>incentive compatible</a:t>
                </a:r>
                <a:r>
                  <a:rPr lang="en-AU" sz="1800" dirty="0"/>
                  <a:t>. This leads to the following optimization model (</a:t>
                </a:r>
                <a:r>
                  <a:rPr lang="en-AU" sz="1800" dirty="0" err="1"/>
                  <a:t>Holmstrom</a:t>
                </a:r>
                <a:r>
                  <a:rPr lang="en-AU" sz="1800" dirty="0"/>
                  <a:t> 2017): </a:t>
                </a:r>
              </a:p>
              <a:p>
                <a:pPr indent="-285750"/>
                <a:endParaRPr lang="en-AU" sz="1800" dirty="0"/>
              </a:p>
              <a:p>
                <a:pPr marL="57150" indent="0">
                  <a:buNone/>
                </a:pPr>
                <a:r>
                  <a:rPr lang="en-AU" sz="1800" dirty="0"/>
                  <a:t>subject to:</a:t>
                </a:r>
              </a:p>
              <a:p>
                <a:pPr marL="57150" indent="0">
                  <a:buNone/>
                </a:pPr>
                <a:r>
                  <a:rPr lang="en-AU" sz="1800" dirty="0"/>
                  <a:t>													  for any </a:t>
                </a:r>
                <a14:m>
                  <m:oMath xmlns:m="http://schemas.openxmlformats.org/officeDocument/2006/math">
                    <m:r>
                      <a:rPr lang="en-AU" sz="1800" b="0" i="1" smtClean="0">
                        <a:latin typeface="Cambria Math" panose="02040503050406030204" pitchFamily="18" charset="0"/>
                        <a:ea typeface="Cambria Math" panose="02040503050406030204" pitchFamily="18" charset="0"/>
                      </a:rPr>
                      <m:t>𝑒</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𝑎</m:t>
                    </m:r>
                  </m:oMath>
                </a14:m>
                <a:endParaRPr lang="en-AU" sz="1800" dirty="0"/>
              </a:p>
              <a:p>
                <a:pPr marL="57150" indent="0">
                  <a:buNone/>
                </a:pPr>
                <a:r>
                  <a:rPr lang="en-AU" sz="1800" dirty="0"/>
                  <a:t>and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 t="-2083"/>
                </a:stretch>
              </a:blipFill>
            </p:spPr>
            <p:txBody>
              <a:bodyPr/>
              <a:lstStyle/>
              <a:p>
                <a:r>
                  <a:rPr lang="en-AU">
                    <a:noFill/>
                  </a:rPr>
                  <a:t> </a:t>
                </a:r>
              </a:p>
            </p:txBody>
          </p:sp>
        </mc:Fallback>
      </mc:AlternateContent>
      <p:sp>
        <p:nvSpPr>
          <p:cNvPr id="5" name="Text Placeholder 4"/>
          <p:cNvSpPr>
            <a:spLocks noGrp="1"/>
          </p:cNvSpPr>
          <p:nvPr>
            <p:ph type="body" sz="quarter" idx="13"/>
          </p:nvPr>
        </p:nvSpPr>
        <p:spPr/>
        <p:txBody>
          <a:bodyPr>
            <a:normAutofit/>
          </a:bodyPr>
          <a:lstStyle/>
          <a:p>
            <a:r>
              <a:rPr lang="en-AU" sz="1400" dirty="0"/>
              <a:t>A Canonical Moral Hazard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2520E2-C532-415E-8083-1A02960B38E2}"/>
                  </a:ext>
                </a:extLst>
              </p:cNvPr>
              <p:cNvSpPr txBox="1"/>
              <p:nvPr/>
            </p:nvSpPr>
            <p:spPr>
              <a:xfrm>
                <a:off x="3191998" y="2531858"/>
                <a:ext cx="3093411" cy="303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AU" b="0" i="1" smtClean="0">
                              <a:latin typeface="Cambria Math" panose="02040503050406030204" pitchFamily="18" charset="0"/>
                            </a:rPr>
                          </m:ctrlPr>
                        </m:funcPr>
                        <m:fName>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r>
                                <a:rPr lang="en-AU" b="0" i="1" smtClean="0">
                                  <a:latin typeface="Cambria Math" panose="02040503050406030204" pitchFamily="18" charset="0"/>
                                </a:rPr>
                                <m:t>=</m:t>
                              </m:r>
                              <m:r>
                                <a:rPr lang="en-AU" b="0" i="1" smtClean="0">
                                  <a:latin typeface="Cambria Math" panose="02040503050406030204" pitchFamily="18" charset="0"/>
                                </a:rPr>
                                <m:t>𝑚𝑎𝑥</m:t>
                              </m:r>
                            </m:e>
                            <m:sub>
                              <m:r>
                                <a:rPr lang="en-AU" b="0" i="1" smtClean="0">
                                  <a:latin typeface="Cambria Math" panose="02040503050406030204" pitchFamily="18" charset="0"/>
                                </a:rPr>
                                <m:t>𝑎</m:t>
                              </m:r>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sub>
                          </m:sSub>
                        </m:fName>
                        <m:e>
                          <m:r>
                            <a:rPr lang="en-AU" b="0" i="1" smtClean="0">
                              <a:latin typeface="Cambria Math" panose="02040503050406030204" pitchFamily="18" charset="0"/>
                            </a:rPr>
                            <m:t>𝐸</m:t>
                          </m:r>
                          <m:r>
                            <a:rPr lang="en-AU" b="0" i="1" smtClean="0">
                              <a:latin typeface="Cambria Math" panose="02040503050406030204" pitchFamily="18" charset="0"/>
                            </a:rPr>
                            <m:t>[</m:t>
                          </m:r>
                          <m:r>
                            <a:rPr lang="en-AU" b="0" i="1" smtClean="0">
                              <a:latin typeface="Cambria Math" panose="02040503050406030204" pitchFamily="18" charset="0"/>
                            </a:rPr>
                            <m:t>𝑉</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r>
                            <a:rPr lang="en-AU" b="0" i="1" smtClean="0">
                              <a:latin typeface="Cambria Math" panose="02040503050406030204" pitchFamily="18" charset="0"/>
                            </a:rPr>
                            <m:t>𝑤</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e>
                      </m:func>
                    </m:oMath>
                  </m:oMathPara>
                </a14:m>
                <a:endParaRPr lang="en-AU" dirty="0"/>
              </a:p>
            </p:txBody>
          </p:sp>
        </mc:Choice>
        <mc:Fallback xmlns="">
          <p:sp>
            <p:nvSpPr>
              <p:cNvPr id="4" name="TextBox 3">
                <a:extLst>
                  <a:ext uri="{FF2B5EF4-FFF2-40B4-BE49-F238E27FC236}">
                    <a16:creationId xmlns:a16="http://schemas.microsoft.com/office/drawing/2014/main" id="{962520E2-C532-415E-8083-1A02960B38E2}"/>
                  </a:ext>
                </a:extLst>
              </p:cNvPr>
              <p:cNvSpPr txBox="1">
                <a:spLocks noRot="1" noChangeAspect="1" noMove="1" noResize="1" noEditPoints="1" noAdjustHandles="1" noChangeArrowheads="1" noChangeShapeType="1" noTextEdit="1"/>
              </p:cNvSpPr>
              <p:nvPr/>
            </p:nvSpPr>
            <p:spPr>
              <a:xfrm>
                <a:off x="3191998" y="2531858"/>
                <a:ext cx="3093411" cy="303673"/>
              </a:xfrm>
              <a:prstGeom prst="rect">
                <a:avLst/>
              </a:prstGeom>
              <a:blipFill>
                <a:blip r:embed="rId4"/>
                <a:stretch>
                  <a:fillRect l="-1183" r="-2367" b="-28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D6680C-9B7B-47FD-A7B8-74184B77B0E7}"/>
                  </a:ext>
                </a:extLst>
              </p:cNvPr>
              <p:cNvSpPr txBox="1"/>
              <p:nvPr/>
            </p:nvSpPr>
            <p:spPr>
              <a:xfrm>
                <a:off x="1870103" y="3319558"/>
                <a:ext cx="4556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𝐸</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𝑢</m:t>
                          </m:r>
                          <m:r>
                            <a:rPr lang="en-AU" b="0" i="1" smtClean="0">
                              <a:latin typeface="Cambria Math" panose="02040503050406030204" pitchFamily="18" charset="0"/>
                            </a:rPr>
                            <m:t>(</m:t>
                          </m:r>
                          <m:r>
                            <a:rPr lang="en-AU" b="0" i="1" smtClean="0">
                              <a:latin typeface="Cambria Math" panose="02040503050406030204" pitchFamily="18" charset="0"/>
                            </a:rPr>
                            <m:t>𝑤</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r>
                            <a:rPr lang="en-AU" b="0" i="1" smtClean="0">
                              <a:latin typeface="Cambria Math" panose="02040503050406030204" pitchFamily="18" charset="0"/>
                            </a:rPr>
                            <m:t>𝑘</m:t>
                          </m:r>
                          <m:d>
                            <m:dPr>
                              <m:ctrlPr>
                                <a:rPr lang="en-AU" b="0" i="1" smtClean="0">
                                  <a:latin typeface="Cambria Math" panose="02040503050406030204" pitchFamily="18" charset="0"/>
                                </a:rPr>
                              </m:ctrlPr>
                            </m:dPr>
                            <m:e>
                              <m:r>
                                <a:rPr lang="en-AU" b="0" i="1" smtClean="0">
                                  <a:latin typeface="Cambria Math" panose="02040503050406030204" pitchFamily="18" charset="0"/>
                                </a:rPr>
                                <m:t>𝑎</m:t>
                              </m:r>
                            </m:e>
                          </m:d>
                        </m:e>
                        <m:e>
                          <m:r>
                            <a:rPr lang="en-AU" b="0" i="1" smtClean="0">
                              <a:latin typeface="Cambria Math" panose="02040503050406030204" pitchFamily="18" charset="0"/>
                            </a:rPr>
                            <m:t>𝑎</m:t>
                          </m:r>
                        </m:e>
                      </m:d>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𝐸</m:t>
                      </m:r>
                      <m:d>
                        <m:dPr>
                          <m:begChr m:val="["/>
                          <m:endChr m:val="]"/>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𝑢</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𝑤</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𝑘</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𝑒</m:t>
                              </m:r>
                            </m:e>
                          </m:d>
                        </m:e>
                        <m:e>
                          <m:r>
                            <a:rPr lang="en-AU" b="0" i="1" smtClean="0">
                              <a:latin typeface="Cambria Math" panose="02040503050406030204" pitchFamily="18" charset="0"/>
                              <a:ea typeface="Cambria Math" panose="02040503050406030204" pitchFamily="18" charset="0"/>
                            </a:rPr>
                            <m:t>𝑒</m:t>
                          </m:r>
                        </m:e>
                      </m:d>
                      <m:r>
                        <a:rPr lang="en-AU"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6" name="TextBox 5">
                <a:extLst>
                  <a:ext uri="{FF2B5EF4-FFF2-40B4-BE49-F238E27FC236}">
                    <a16:creationId xmlns:a16="http://schemas.microsoft.com/office/drawing/2014/main" xmlns="" xmlns:a14="http://schemas.microsoft.com/office/drawing/2010/main" id="{6AD6680C-9B7B-47FD-A7B8-74184B77B0E7}"/>
                  </a:ext>
                </a:extLst>
              </p:cNvPr>
              <p:cNvSpPr txBox="1">
                <a:spLocks noRot="1" noChangeAspect="1" noMove="1" noResize="1" noEditPoints="1" noAdjustHandles="1" noChangeArrowheads="1" noChangeShapeType="1" noTextEdit="1"/>
              </p:cNvSpPr>
              <p:nvPr/>
            </p:nvSpPr>
            <p:spPr>
              <a:xfrm>
                <a:off x="1870103" y="3319558"/>
                <a:ext cx="4556119" cy="276999"/>
              </a:xfrm>
              <a:prstGeom prst="rect">
                <a:avLst/>
              </a:prstGeom>
              <a:blipFill rotWithShape="0">
                <a:blip r:embed="rId5"/>
                <a:stretch>
                  <a:fillRect l="-669" t="-2222" b="-3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F9025D-8C02-4A63-8942-279134EB1E78}"/>
                  </a:ext>
                </a:extLst>
              </p:cNvPr>
              <p:cNvSpPr txBox="1"/>
              <p:nvPr/>
            </p:nvSpPr>
            <p:spPr>
              <a:xfrm>
                <a:off x="3138458" y="4069526"/>
                <a:ext cx="2692147" cy="276999"/>
              </a:xfrm>
              <a:prstGeom prst="rect">
                <a:avLst/>
              </a:prstGeom>
              <a:noFill/>
            </p:spPr>
            <p:txBody>
              <a:bodyPr wrap="none" lIns="0" tIns="0" rIns="0" bIns="0" rtlCol="0">
                <a:spAutoFit/>
              </a:bodyPr>
              <a:lstStyle/>
              <a:p>
                <a14:m>
                  <m:oMath xmlns:m="http://schemas.openxmlformats.org/officeDocument/2006/math">
                    <m:r>
                      <a:rPr lang="en-AU" b="0" i="1" smtClean="0">
                        <a:latin typeface="Cambria Math" panose="02040503050406030204" pitchFamily="18" charset="0"/>
                      </a:rPr>
                      <m:t>𝐸</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𝑢</m:t>
                        </m:r>
                        <m:r>
                          <a:rPr lang="en-AU" b="0" i="1" smtClean="0">
                            <a:latin typeface="Cambria Math" panose="02040503050406030204" pitchFamily="18" charset="0"/>
                          </a:rPr>
                          <m:t>(</m:t>
                        </m:r>
                        <m:r>
                          <a:rPr lang="en-AU" b="0" i="1" smtClean="0">
                            <a:latin typeface="Cambria Math" panose="02040503050406030204" pitchFamily="18" charset="0"/>
                          </a:rPr>
                          <m:t>𝑤</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r>
                          <a:rPr lang="en-AU" b="0" i="1" smtClean="0">
                            <a:latin typeface="Cambria Math" panose="02040503050406030204" pitchFamily="18" charset="0"/>
                          </a:rPr>
                          <m:t>𝑘</m:t>
                        </m:r>
                        <m:d>
                          <m:dPr>
                            <m:ctrlPr>
                              <a:rPr lang="en-AU" b="0" i="1" smtClean="0">
                                <a:latin typeface="Cambria Math" panose="02040503050406030204" pitchFamily="18" charset="0"/>
                              </a:rPr>
                            </m:ctrlPr>
                          </m:dPr>
                          <m:e>
                            <m:r>
                              <a:rPr lang="en-AU" b="0" i="1" smtClean="0">
                                <a:latin typeface="Cambria Math" panose="02040503050406030204" pitchFamily="18" charset="0"/>
                              </a:rPr>
                              <m:t>𝑎</m:t>
                            </m:r>
                          </m:e>
                        </m:d>
                      </m:e>
                      <m:e>
                        <m:r>
                          <a:rPr lang="en-AU" b="0" i="1" smtClean="0">
                            <a:latin typeface="Cambria Math" panose="02040503050406030204" pitchFamily="18" charset="0"/>
                          </a:rPr>
                          <m:t>𝑎</m:t>
                        </m:r>
                      </m:e>
                    </m:d>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0</m:t>
                        </m:r>
                      </m:sub>
                    </m:sSub>
                  </m:oMath>
                </a14:m>
                <a:r>
                  <a:rPr lang="en-AU" dirty="0"/>
                  <a:t>.</a:t>
                </a:r>
              </a:p>
            </p:txBody>
          </p:sp>
        </mc:Choice>
        <mc:Fallback xmlns="">
          <p:sp>
            <p:nvSpPr>
              <p:cNvPr id="7" name="TextBox 6">
                <a:extLst>
                  <a:ext uri="{FF2B5EF4-FFF2-40B4-BE49-F238E27FC236}">
                    <a16:creationId xmlns:a16="http://schemas.microsoft.com/office/drawing/2014/main" id="{07F9025D-8C02-4A63-8942-279134EB1E78}"/>
                  </a:ext>
                </a:extLst>
              </p:cNvPr>
              <p:cNvSpPr txBox="1">
                <a:spLocks noRot="1" noChangeAspect="1" noMove="1" noResize="1" noEditPoints="1" noAdjustHandles="1" noChangeArrowheads="1" noChangeShapeType="1" noTextEdit="1"/>
              </p:cNvSpPr>
              <p:nvPr/>
            </p:nvSpPr>
            <p:spPr>
              <a:xfrm>
                <a:off x="3138458" y="4069526"/>
                <a:ext cx="2692147" cy="276999"/>
              </a:xfrm>
              <a:prstGeom prst="rect">
                <a:avLst/>
              </a:prstGeom>
              <a:blipFill>
                <a:blip r:embed="rId6"/>
                <a:stretch>
                  <a:fillRect l="-3175" t="-28889" r="-4535" b="-51111"/>
                </a:stretch>
              </a:blipFill>
            </p:spPr>
            <p:txBody>
              <a:bodyPr/>
              <a:lstStyle/>
              <a:p>
                <a:r>
                  <a:rPr lang="en-AU">
                    <a:noFill/>
                  </a:rPr>
                  <a:t> </a:t>
                </a:r>
              </a:p>
            </p:txBody>
          </p:sp>
        </mc:Fallback>
      </mc:AlternateContent>
      <p:sp>
        <p:nvSpPr>
          <p:cNvPr id="8" name="TextBox 7">
            <a:extLst>
              <a:ext uri="{FF2B5EF4-FFF2-40B4-BE49-F238E27FC236}">
                <a16:creationId xmlns:a16="http://schemas.microsoft.com/office/drawing/2014/main" id="{1786A55D-C705-49A9-A4DB-3CD2988012B8}"/>
              </a:ext>
            </a:extLst>
          </p:cNvPr>
          <p:cNvSpPr txBox="1"/>
          <p:nvPr/>
        </p:nvSpPr>
        <p:spPr>
          <a:xfrm>
            <a:off x="6713220" y="4023360"/>
            <a:ext cx="1592580" cy="369332"/>
          </a:xfrm>
          <a:prstGeom prst="rect">
            <a:avLst/>
          </a:prstGeom>
          <a:noFill/>
        </p:spPr>
        <p:txBody>
          <a:bodyPr wrap="square" rtlCol="0">
            <a:spAutoFit/>
          </a:bodyPr>
          <a:lstStyle/>
          <a:p>
            <a:r>
              <a:rPr lang="en-AU" i="1" dirty="0">
                <a:latin typeface="Times New Roman" panose="02020603050405020304" pitchFamily="18" charset="0"/>
                <a:cs typeface="Times New Roman" panose="02020603050405020304" pitchFamily="18" charset="0"/>
              </a:rPr>
              <a:t>w</a:t>
            </a:r>
            <a:r>
              <a:rPr lang="en-AU" dirty="0"/>
              <a:t>(</a:t>
            </a:r>
            <a:r>
              <a:rPr lang="en-AU" i="1" dirty="0">
                <a:latin typeface="Times New Roman" panose="02020603050405020304" pitchFamily="18" charset="0"/>
                <a:cs typeface="Times New Roman" panose="02020603050405020304" pitchFamily="18" charset="0"/>
              </a:rPr>
              <a:t>x</a:t>
            </a:r>
            <a:r>
              <a:rPr lang="en-AU" dirty="0"/>
              <a:t>)</a:t>
            </a:r>
            <a:r>
              <a:rPr lang="en-AU" dirty="0">
                <a:latin typeface="Calibri" panose="020F0502020204030204" pitchFamily="34" charset="0"/>
                <a:cs typeface="Calibri" panose="020F0502020204030204" pitchFamily="34" charset="0"/>
              </a:rPr>
              <a:t>≥0, ꓯ</a:t>
            </a:r>
            <a:r>
              <a:rPr lang="en-AU" i="1" dirty="0">
                <a:latin typeface="Times New Roman" panose="02020603050405020304" pitchFamily="18" charset="0"/>
                <a:cs typeface="Times New Roman" panose="02020603050405020304" pitchFamily="18" charset="0"/>
              </a:rPr>
              <a:t>x</a:t>
            </a:r>
            <a:r>
              <a:rPr lang="en-AU" dirty="0">
                <a:latin typeface="Calibri" panose="020F0502020204030204" pitchFamily="34" charset="0"/>
                <a:cs typeface="Calibri" panose="020F0502020204030204" pitchFamily="34" charset="0"/>
              </a:rPr>
              <a:t>≥0</a:t>
            </a:r>
            <a:endParaRPr lang="en-AU" dirty="0"/>
          </a:p>
        </p:txBody>
      </p:sp>
    </p:spTree>
    <p:extLst>
      <p:ext uri="{BB962C8B-B14F-4D97-AF65-F5344CB8AC3E}">
        <p14:creationId xmlns:p14="http://schemas.microsoft.com/office/powerpoint/2010/main" val="425553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1. Principal-Agent Models for Project Management</a:t>
            </a:r>
          </a:p>
        </p:txBody>
      </p:sp>
      <p:sp>
        <p:nvSpPr>
          <p:cNvPr id="3" name="Content Placeholder 2"/>
          <p:cNvSpPr>
            <a:spLocks noGrp="1"/>
          </p:cNvSpPr>
          <p:nvPr>
            <p:ph idx="1"/>
          </p:nvPr>
        </p:nvSpPr>
        <p:spPr/>
        <p:txBody>
          <a:bodyPr>
            <a:normAutofit/>
          </a:bodyPr>
          <a:lstStyle/>
          <a:p>
            <a:pPr indent="-285750"/>
            <a:r>
              <a:rPr lang="en-AU" dirty="0"/>
              <a:t>Noteworthy observations</a:t>
            </a:r>
          </a:p>
          <a:p>
            <a:pPr lvl="1"/>
            <a:r>
              <a:rPr lang="en-AU" sz="1800" dirty="0"/>
              <a:t>How many incentive compatibility (IC) constraints are there in the model? </a:t>
            </a:r>
          </a:p>
          <a:p>
            <a:pPr lvl="2"/>
            <a:r>
              <a:rPr lang="en-AU" sz="1600" dirty="0"/>
              <a:t>Infinitely many. Each pair of (a, e) yields one IC constraint. If we fix a and vary e, there could be infinitely many pairs of them. </a:t>
            </a:r>
          </a:p>
          <a:p>
            <a:pPr lvl="1"/>
            <a:r>
              <a:rPr lang="en-AU" sz="1800" dirty="0"/>
              <a:t>If the reservation value u</a:t>
            </a:r>
            <a:r>
              <a:rPr lang="en-AU" sz="1800" baseline="-25000" dirty="0"/>
              <a:t>0</a:t>
            </a:r>
            <a:r>
              <a:rPr lang="en-AU" sz="1800" dirty="0"/>
              <a:t> is scaled to be zero, the IR constraint can often be omitted because letting e=0 would yield the IR constraint.</a:t>
            </a:r>
          </a:p>
          <a:p>
            <a:pPr lvl="1"/>
            <a:r>
              <a:rPr lang="en-US" sz="1800" dirty="0"/>
              <a:t>Under direct approach, the agent acts as if he/she does not make any decision but simply follows the principal’s instructions. However, the IC and IR constraints prevent the principal from instructing the agent to undertake some unreasonable actions. </a:t>
            </a:r>
            <a:endParaRPr lang="en-AU" sz="1800" dirty="0"/>
          </a:p>
          <a:p>
            <a:pPr lvl="1"/>
            <a:endParaRPr lang="en-AU" sz="1600" dirty="0"/>
          </a:p>
        </p:txBody>
      </p:sp>
      <p:sp>
        <p:nvSpPr>
          <p:cNvPr id="5" name="Text Placeholder 4"/>
          <p:cNvSpPr>
            <a:spLocks noGrp="1"/>
          </p:cNvSpPr>
          <p:nvPr>
            <p:ph type="body" sz="quarter" idx="13"/>
          </p:nvPr>
        </p:nvSpPr>
        <p:spPr/>
        <p:txBody>
          <a:bodyPr>
            <a:normAutofit/>
          </a:bodyPr>
          <a:lstStyle/>
          <a:p>
            <a:r>
              <a:rPr lang="en-AU" sz="1400" dirty="0"/>
              <a:t>A Canonical Moral Hazard Model</a:t>
            </a:r>
          </a:p>
        </p:txBody>
      </p:sp>
    </p:spTree>
    <p:extLst>
      <p:ext uri="{BB962C8B-B14F-4D97-AF65-F5344CB8AC3E}">
        <p14:creationId xmlns:p14="http://schemas.microsoft.com/office/powerpoint/2010/main" val="205581627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2331</TotalTime>
  <Words>7874</Words>
  <Application>Microsoft Office PowerPoint</Application>
  <PresentationFormat>On-screen Show (16:9)</PresentationFormat>
  <Paragraphs>674</Paragraphs>
  <Slides>74</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Lucida Grande</vt:lpstr>
      <vt:lpstr>Arial</vt:lpstr>
      <vt:lpstr>Calibri</vt:lpstr>
      <vt:lpstr>Cambria Math</vt:lpstr>
      <vt:lpstr>Times New Roman</vt:lpstr>
      <vt:lpstr>Tw Cen MT</vt:lpstr>
      <vt:lpstr>Wingdings</vt:lpstr>
      <vt:lpstr>Office Theme</vt:lpstr>
      <vt:lpstr>QBUS3350: Project Planning and Management</vt:lpstr>
      <vt:lpstr>Lecture Outline</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1. Principal-Agent Models for Project Management</vt:lpstr>
      <vt:lpstr>2. Commonly Used Contracts for Project Management</vt:lpstr>
      <vt:lpstr>2. Commonly Used Contracts for Project Management</vt:lpstr>
      <vt:lpstr>2. Commonly Used Contracts for Project Management</vt:lpstr>
      <vt:lpstr>2. Commonly Used Contracts for Project Management</vt:lpstr>
      <vt:lpstr>2. Commonly Used Contracts for Project Management</vt:lpstr>
      <vt:lpstr>Choosing between FP and CP Contract </vt:lpstr>
      <vt:lpstr>Disadvantage of CP Contract</vt:lpstr>
      <vt:lpstr>2. Commonly Used Contracts for Project Management</vt:lpstr>
      <vt:lpstr>2. Commonly Used Contracts for Project Management</vt:lpstr>
      <vt:lpstr>2. Commonly Used Contracts for Project Management</vt:lpstr>
      <vt:lpstr>2. Commonly Used Contracts for Project Management</vt:lpstr>
      <vt:lpstr>2. Commonly Used Contracts for Project Management</vt:lpstr>
      <vt:lpstr>2. Commonly Used Contracts for Project Management</vt:lpstr>
      <vt:lpstr>3. Auction</vt:lpstr>
      <vt:lpstr>3. Auction</vt:lpstr>
      <vt:lpstr>3.1 Auction FP contracts</vt:lpstr>
      <vt:lpstr>3.1 Auction FP contracts</vt:lpstr>
      <vt:lpstr>3.2 Multi-attribute Auction</vt:lpstr>
      <vt:lpstr>3.3 Double Auction</vt:lpstr>
      <vt:lpstr>4. Contract Management Process</vt:lpstr>
      <vt:lpstr>Contract from lawyer’s perspective</vt:lpstr>
      <vt:lpstr>A Portfolio Management System</vt:lpstr>
      <vt:lpstr>Economist’s View on Outsourcing</vt:lpstr>
      <vt:lpstr>Economist’s View on Outsourcing</vt:lpstr>
      <vt:lpstr>Outsourcing</vt:lpstr>
      <vt:lpstr>Outsourcing</vt:lpstr>
      <vt:lpstr>Economist’s View on Outsourcing</vt:lpstr>
      <vt:lpstr>Economist’s View on Outsourcing</vt:lpstr>
      <vt:lpstr>Economist’s View on Outsourcing</vt:lpstr>
      <vt:lpstr>Project Partnering Charter</vt:lpstr>
      <vt:lpstr>PowerPoint Presentation</vt:lpstr>
    </vt:vector>
  </TitlesOfParts>
  <Company>The 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Erick Li</cp:lastModifiedBy>
  <cp:revision>235</cp:revision>
  <dcterms:created xsi:type="dcterms:W3CDTF">2015-08-12T23:31:35Z</dcterms:created>
  <dcterms:modified xsi:type="dcterms:W3CDTF">2020-10-10T04:29:17Z</dcterms:modified>
</cp:coreProperties>
</file>